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30"/>
  </p:notesMasterIdLst>
  <p:handoutMasterIdLst>
    <p:handoutMasterId r:id="rId31"/>
  </p:handoutMasterIdLst>
  <p:sldIdLst>
    <p:sldId id="256" r:id="rId5"/>
    <p:sldId id="285" r:id="rId6"/>
    <p:sldId id="259" r:id="rId7"/>
    <p:sldId id="264" r:id="rId8"/>
    <p:sldId id="260" r:id="rId9"/>
    <p:sldId id="263" r:id="rId10"/>
    <p:sldId id="262" r:id="rId11"/>
    <p:sldId id="284" r:id="rId12"/>
    <p:sldId id="265" r:id="rId13"/>
    <p:sldId id="270" r:id="rId14"/>
    <p:sldId id="274" r:id="rId15"/>
    <p:sldId id="278" r:id="rId16"/>
    <p:sldId id="279" r:id="rId17"/>
    <p:sldId id="276" r:id="rId18"/>
    <p:sldId id="277" r:id="rId19"/>
    <p:sldId id="283" r:id="rId20"/>
    <p:sldId id="272" r:id="rId21"/>
    <p:sldId id="280" r:id="rId22"/>
    <p:sldId id="282" r:id="rId23"/>
    <p:sldId id="281" r:id="rId24"/>
    <p:sldId id="267" r:id="rId25"/>
    <p:sldId id="269" r:id="rId26"/>
    <p:sldId id="273" r:id="rId27"/>
    <p:sldId id="268" r:id="rId28"/>
    <p:sldId id="261" r:id="rId2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12" autoAdjust="0"/>
  </p:normalViewPr>
  <p:slideViewPr>
    <p:cSldViewPr snapToGrid="0">
      <p:cViewPr varScale="1">
        <p:scale>
          <a:sx n="72" d="100"/>
          <a:sy n="72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88CECF-4655-4094-9E94-1F4AB01EB58F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09802B1-FB6B-48A3-ACC3-7CADA7E6442C}">
      <dgm:prSet phldrT="[Text]"/>
      <dgm:spPr/>
      <dgm:t>
        <a:bodyPr/>
        <a:lstStyle/>
        <a:p>
          <a:r>
            <a:rPr lang="pt-BR" b="1" dirty="0"/>
            <a:t>Definições Imprecisas</a:t>
          </a:r>
        </a:p>
      </dgm:t>
    </dgm:pt>
    <dgm:pt modelId="{2904B3FD-7D40-45C2-872A-C8D7A5EAE6CF}" type="parTrans" cxnId="{62A45E4F-8915-4E8B-88A8-D7E2A101A728}">
      <dgm:prSet/>
      <dgm:spPr/>
      <dgm:t>
        <a:bodyPr/>
        <a:lstStyle/>
        <a:p>
          <a:endParaRPr lang="pt-BR"/>
        </a:p>
      </dgm:t>
    </dgm:pt>
    <dgm:pt modelId="{1B6688F4-E4F9-4786-A930-E9B522DB7E3A}" type="sibTrans" cxnId="{62A45E4F-8915-4E8B-88A8-D7E2A101A728}">
      <dgm:prSet/>
      <dgm:spPr/>
      <dgm:t>
        <a:bodyPr/>
        <a:lstStyle/>
        <a:p>
          <a:endParaRPr lang="pt-BR"/>
        </a:p>
      </dgm:t>
    </dgm:pt>
    <dgm:pt modelId="{B8770E76-1668-4525-9AD7-37699B4A590B}">
      <dgm:prSet phldrT="[Text]"/>
      <dgm:spPr/>
      <dgm:t>
        <a:bodyPr/>
        <a:lstStyle/>
        <a:p>
          <a:r>
            <a:rPr lang="pt-BR" b="1" dirty="0"/>
            <a:t>Implementações Falhas</a:t>
          </a:r>
        </a:p>
      </dgm:t>
    </dgm:pt>
    <dgm:pt modelId="{2CEDAFB3-4306-45B4-BC1C-887DB2CFC7A4}" type="parTrans" cxnId="{A2DCBF82-4AA6-45F7-BC68-A5EF8E86CCD7}">
      <dgm:prSet/>
      <dgm:spPr/>
      <dgm:t>
        <a:bodyPr/>
        <a:lstStyle/>
        <a:p>
          <a:endParaRPr lang="pt-BR"/>
        </a:p>
      </dgm:t>
    </dgm:pt>
    <dgm:pt modelId="{5DCD31E4-6ED6-4D0A-983D-AFE7DE660D75}" type="sibTrans" cxnId="{A2DCBF82-4AA6-45F7-BC68-A5EF8E86CCD7}">
      <dgm:prSet/>
      <dgm:spPr/>
      <dgm:t>
        <a:bodyPr/>
        <a:lstStyle/>
        <a:p>
          <a:endParaRPr lang="pt-BR"/>
        </a:p>
      </dgm:t>
    </dgm:pt>
    <dgm:pt modelId="{76FC5467-2544-49EB-9D78-686CC3BADC8E}">
      <dgm:prSet phldrT="[Text]"/>
      <dgm:spPr/>
      <dgm:t>
        <a:bodyPr/>
        <a:lstStyle/>
        <a:p>
          <a:r>
            <a:rPr lang="pt-BR" b="1" dirty="0"/>
            <a:t>Surgimento de Novas Tecnologias</a:t>
          </a:r>
        </a:p>
      </dgm:t>
    </dgm:pt>
    <dgm:pt modelId="{FDA57007-00A9-4B9A-A18D-DC0BB4C020CA}" type="parTrans" cxnId="{94D46377-E5D6-4248-8544-B7AF9272511B}">
      <dgm:prSet/>
      <dgm:spPr/>
      <dgm:t>
        <a:bodyPr/>
        <a:lstStyle/>
        <a:p>
          <a:endParaRPr lang="pt-BR"/>
        </a:p>
      </dgm:t>
    </dgm:pt>
    <dgm:pt modelId="{2F5311D1-C17B-4FD4-8DEB-AE1DEC6CD882}" type="sibTrans" cxnId="{94D46377-E5D6-4248-8544-B7AF9272511B}">
      <dgm:prSet/>
      <dgm:spPr/>
      <dgm:t>
        <a:bodyPr/>
        <a:lstStyle/>
        <a:p>
          <a:endParaRPr lang="pt-BR"/>
        </a:p>
      </dgm:t>
    </dgm:pt>
    <dgm:pt modelId="{9ED55BCF-3394-4AA2-A5BF-611729A98D36}">
      <dgm:prSet phldrT="[Text]"/>
      <dgm:spPr/>
      <dgm:t>
        <a:bodyPr/>
        <a:lstStyle/>
        <a:p>
          <a:r>
            <a:rPr lang="pt-BR" b="1" dirty="0"/>
            <a:t>Estigmatização</a:t>
          </a:r>
        </a:p>
      </dgm:t>
    </dgm:pt>
    <dgm:pt modelId="{27FDD5E0-F14E-4F8D-8F51-007C1135330E}" type="parTrans" cxnId="{178123C8-36A5-43D4-AD4A-7D2A1756AA05}">
      <dgm:prSet/>
      <dgm:spPr/>
      <dgm:t>
        <a:bodyPr/>
        <a:lstStyle/>
        <a:p>
          <a:endParaRPr lang="pt-BR"/>
        </a:p>
      </dgm:t>
    </dgm:pt>
    <dgm:pt modelId="{384A1650-D6C9-494A-BC6F-D1E84A73B9CD}" type="sibTrans" cxnId="{178123C8-36A5-43D4-AD4A-7D2A1756AA05}">
      <dgm:prSet/>
      <dgm:spPr/>
      <dgm:t>
        <a:bodyPr/>
        <a:lstStyle/>
        <a:p>
          <a:endParaRPr lang="pt-BR"/>
        </a:p>
      </dgm:t>
    </dgm:pt>
    <dgm:pt modelId="{A2C00D24-67B9-4DBF-B99D-B88BC66F7C9B}">
      <dgm:prSet phldrT="[Text]" custT="1"/>
      <dgm:spPr/>
      <dgm:t>
        <a:bodyPr/>
        <a:lstStyle/>
        <a:p>
          <a:endParaRPr lang="pt-BR" sz="1700" b="1" dirty="0">
            <a:solidFill>
              <a:srgbClr val="FF0000"/>
            </a:solidFill>
          </a:endParaRPr>
        </a:p>
        <a:p>
          <a:r>
            <a:rPr lang="pt-BR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Necessidade de Esclarecimento sobre Hyperautomação</a:t>
          </a:r>
        </a:p>
      </dgm:t>
    </dgm:pt>
    <dgm:pt modelId="{004AB771-8620-455F-948A-BB131D49BB3C}" type="parTrans" cxnId="{980336F1-F65A-43B2-899F-2E0ECAB056F5}">
      <dgm:prSet/>
      <dgm:spPr/>
      <dgm:t>
        <a:bodyPr/>
        <a:lstStyle/>
        <a:p>
          <a:endParaRPr lang="pt-BR"/>
        </a:p>
      </dgm:t>
    </dgm:pt>
    <dgm:pt modelId="{B8D171D2-3431-4B5C-A866-A697174301DE}" type="sibTrans" cxnId="{980336F1-F65A-43B2-899F-2E0ECAB056F5}">
      <dgm:prSet/>
      <dgm:spPr/>
      <dgm:t>
        <a:bodyPr/>
        <a:lstStyle/>
        <a:p>
          <a:endParaRPr lang="pt-BR"/>
        </a:p>
      </dgm:t>
    </dgm:pt>
    <dgm:pt modelId="{DE76E3BE-E32C-4198-A096-2F37B5CE4C22}" type="pres">
      <dgm:prSet presAssocID="{2B88CECF-4655-4094-9E94-1F4AB01EB58F}" presName="Name0" presStyleCnt="0">
        <dgm:presLayoutVars>
          <dgm:chMax val="7"/>
          <dgm:chPref val="5"/>
        </dgm:presLayoutVars>
      </dgm:prSet>
      <dgm:spPr/>
    </dgm:pt>
    <dgm:pt modelId="{B1F61A3A-4C55-482B-8375-A8217973B9C8}" type="pres">
      <dgm:prSet presAssocID="{2B88CECF-4655-4094-9E94-1F4AB01EB58F}" presName="arrowNode" presStyleLbl="node1" presStyleIdx="0" presStyleCnt="1"/>
      <dgm:spPr/>
    </dgm:pt>
    <dgm:pt modelId="{D369FBA1-14EB-492F-91CB-7B39B072C47F}" type="pres">
      <dgm:prSet presAssocID="{709802B1-FB6B-48A3-ACC3-7CADA7E6442C}" presName="txNode1" presStyleLbl="revTx" presStyleIdx="0" presStyleCnt="5">
        <dgm:presLayoutVars>
          <dgm:bulletEnabled val="1"/>
        </dgm:presLayoutVars>
      </dgm:prSet>
      <dgm:spPr/>
    </dgm:pt>
    <dgm:pt modelId="{8E8AC22E-74F5-4B7C-BF93-19D4AF32A4B4}" type="pres">
      <dgm:prSet presAssocID="{B8770E76-1668-4525-9AD7-37699B4A590B}" presName="txNode2" presStyleLbl="revTx" presStyleIdx="1" presStyleCnt="5">
        <dgm:presLayoutVars>
          <dgm:bulletEnabled val="1"/>
        </dgm:presLayoutVars>
      </dgm:prSet>
      <dgm:spPr/>
    </dgm:pt>
    <dgm:pt modelId="{B1108664-BF03-43D3-AF9F-2ECC87846FFF}" type="pres">
      <dgm:prSet presAssocID="{5DCD31E4-6ED6-4D0A-983D-AFE7DE660D75}" presName="dotNode2" presStyleCnt="0"/>
      <dgm:spPr/>
    </dgm:pt>
    <dgm:pt modelId="{C52800AA-33E7-49CE-A83C-C0A92B880FB1}" type="pres">
      <dgm:prSet presAssocID="{5DCD31E4-6ED6-4D0A-983D-AFE7DE660D75}" presName="dotRepeatNode" presStyleLbl="fgShp" presStyleIdx="0" presStyleCnt="3"/>
      <dgm:spPr/>
    </dgm:pt>
    <dgm:pt modelId="{627CC08F-C32D-4FD3-B0F0-59C274BC59CD}" type="pres">
      <dgm:prSet presAssocID="{76FC5467-2544-49EB-9D78-686CC3BADC8E}" presName="txNode3" presStyleLbl="revTx" presStyleIdx="2" presStyleCnt="5">
        <dgm:presLayoutVars>
          <dgm:bulletEnabled val="1"/>
        </dgm:presLayoutVars>
      </dgm:prSet>
      <dgm:spPr/>
    </dgm:pt>
    <dgm:pt modelId="{69628C32-A30D-44D2-82C6-47621E2726A3}" type="pres">
      <dgm:prSet presAssocID="{2F5311D1-C17B-4FD4-8DEB-AE1DEC6CD882}" presName="dotNode3" presStyleCnt="0"/>
      <dgm:spPr/>
    </dgm:pt>
    <dgm:pt modelId="{5C8CA821-EECA-466B-A41F-B275CCF49A4B}" type="pres">
      <dgm:prSet presAssocID="{2F5311D1-C17B-4FD4-8DEB-AE1DEC6CD882}" presName="dotRepeatNode" presStyleLbl="fgShp" presStyleIdx="1" presStyleCnt="3"/>
      <dgm:spPr/>
    </dgm:pt>
    <dgm:pt modelId="{993F1748-759D-4B82-B87F-57CC5EC611DC}" type="pres">
      <dgm:prSet presAssocID="{9ED55BCF-3394-4AA2-A5BF-611729A98D36}" presName="txNode4" presStyleLbl="revTx" presStyleIdx="3" presStyleCnt="5">
        <dgm:presLayoutVars>
          <dgm:bulletEnabled val="1"/>
        </dgm:presLayoutVars>
      </dgm:prSet>
      <dgm:spPr/>
    </dgm:pt>
    <dgm:pt modelId="{D0EA951F-93D5-47D2-AD48-31D85C916A30}" type="pres">
      <dgm:prSet presAssocID="{384A1650-D6C9-494A-BC6F-D1E84A73B9CD}" presName="dotNode4" presStyleCnt="0"/>
      <dgm:spPr/>
    </dgm:pt>
    <dgm:pt modelId="{AF302490-372E-40F2-A381-D30A0F541F8C}" type="pres">
      <dgm:prSet presAssocID="{384A1650-D6C9-494A-BC6F-D1E84A73B9CD}" presName="dotRepeatNode" presStyleLbl="fgShp" presStyleIdx="2" presStyleCnt="3"/>
      <dgm:spPr/>
    </dgm:pt>
    <dgm:pt modelId="{C592BDB9-BCDD-41F8-A447-01ABB221792C}" type="pres">
      <dgm:prSet presAssocID="{A2C00D24-67B9-4DBF-B99D-B88BC66F7C9B}" presName="txNode5" presStyleLbl="revTx" presStyleIdx="4" presStyleCnt="5" custScaleX="174212" custLinFactNeighborX="-604" custLinFactNeighborY="2328">
        <dgm:presLayoutVars>
          <dgm:bulletEnabled val="1"/>
        </dgm:presLayoutVars>
      </dgm:prSet>
      <dgm:spPr/>
    </dgm:pt>
  </dgm:ptLst>
  <dgm:cxnLst>
    <dgm:cxn modelId="{332DD810-78EA-48BC-9BBF-0BB6FE952D2F}" type="presOf" srcId="{B8770E76-1668-4525-9AD7-37699B4A590B}" destId="{8E8AC22E-74F5-4B7C-BF93-19D4AF32A4B4}" srcOrd="0" destOrd="0" presId="urn:microsoft.com/office/officeart/2009/3/layout/DescendingProcess"/>
    <dgm:cxn modelId="{857F6628-267F-4B02-8AEA-DDE234A02197}" type="presOf" srcId="{9ED55BCF-3394-4AA2-A5BF-611729A98D36}" destId="{993F1748-759D-4B82-B87F-57CC5EC611DC}" srcOrd="0" destOrd="0" presId="urn:microsoft.com/office/officeart/2009/3/layout/DescendingProcess"/>
    <dgm:cxn modelId="{15672839-B49F-4396-BB5F-D453ACDA707B}" type="presOf" srcId="{384A1650-D6C9-494A-BC6F-D1E84A73B9CD}" destId="{AF302490-372E-40F2-A381-D30A0F541F8C}" srcOrd="0" destOrd="0" presId="urn:microsoft.com/office/officeart/2009/3/layout/DescendingProcess"/>
    <dgm:cxn modelId="{C54DEC3D-266A-4FFA-8D70-3ADC54D9E381}" type="presOf" srcId="{76FC5467-2544-49EB-9D78-686CC3BADC8E}" destId="{627CC08F-C32D-4FD3-B0F0-59C274BC59CD}" srcOrd="0" destOrd="0" presId="urn:microsoft.com/office/officeart/2009/3/layout/DescendingProcess"/>
    <dgm:cxn modelId="{810F554D-5F4A-4A33-8518-527881BD4A90}" type="presOf" srcId="{2F5311D1-C17B-4FD4-8DEB-AE1DEC6CD882}" destId="{5C8CA821-EECA-466B-A41F-B275CCF49A4B}" srcOrd="0" destOrd="0" presId="urn:microsoft.com/office/officeart/2009/3/layout/DescendingProcess"/>
    <dgm:cxn modelId="{62A45E4F-8915-4E8B-88A8-D7E2A101A728}" srcId="{2B88CECF-4655-4094-9E94-1F4AB01EB58F}" destId="{709802B1-FB6B-48A3-ACC3-7CADA7E6442C}" srcOrd="0" destOrd="0" parTransId="{2904B3FD-7D40-45C2-872A-C8D7A5EAE6CF}" sibTransId="{1B6688F4-E4F9-4786-A930-E9B522DB7E3A}"/>
    <dgm:cxn modelId="{94D46377-E5D6-4248-8544-B7AF9272511B}" srcId="{2B88CECF-4655-4094-9E94-1F4AB01EB58F}" destId="{76FC5467-2544-49EB-9D78-686CC3BADC8E}" srcOrd="2" destOrd="0" parTransId="{FDA57007-00A9-4B9A-A18D-DC0BB4C020CA}" sibTransId="{2F5311D1-C17B-4FD4-8DEB-AE1DEC6CD882}"/>
    <dgm:cxn modelId="{6C71F97B-C67E-4487-8461-169BE550DCEF}" type="presOf" srcId="{2B88CECF-4655-4094-9E94-1F4AB01EB58F}" destId="{DE76E3BE-E32C-4198-A096-2F37B5CE4C22}" srcOrd="0" destOrd="0" presId="urn:microsoft.com/office/officeart/2009/3/layout/DescendingProcess"/>
    <dgm:cxn modelId="{A2DCBF82-4AA6-45F7-BC68-A5EF8E86CCD7}" srcId="{2B88CECF-4655-4094-9E94-1F4AB01EB58F}" destId="{B8770E76-1668-4525-9AD7-37699B4A590B}" srcOrd="1" destOrd="0" parTransId="{2CEDAFB3-4306-45B4-BC1C-887DB2CFC7A4}" sibTransId="{5DCD31E4-6ED6-4D0A-983D-AFE7DE660D75}"/>
    <dgm:cxn modelId="{D375F19B-2BB1-4A28-9949-083E9C3F567B}" type="presOf" srcId="{709802B1-FB6B-48A3-ACC3-7CADA7E6442C}" destId="{D369FBA1-14EB-492F-91CB-7B39B072C47F}" srcOrd="0" destOrd="0" presId="urn:microsoft.com/office/officeart/2009/3/layout/DescendingProcess"/>
    <dgm:cxn modelId="{E13151B0-729E-49A7-9494-B4466190A28A}" type="presOf" srcId="{5DCD31E4-6ED6-4D0A-983D-AFE7DE660D75}" destId="{C52800AA-33E7-49CE-A83C-C0A92B880FB1}" srcOrd="0" destOrd="0" presId="urn:microsoft.com/office/officeart/2009/3/layout/DescendingProcess"/>
    <dgm:cxn modelId="{178123C8-36A5-43D4-AD4A-7D2A1756AA05}" srcId="{2B88CECF-4655-4094-9E94-1F4AB01EB58F}" destId="{9ED55BCF-3394-4AA2-A5BF-611729A98D36}" srcOrd="3" destOrd="0" parTransId="{27FDD5E0-F14E-4F8D-8F51-007C1135330E}" sibTransId="{384A1650-D6C9-494A-BC6F-D1E84A73B9CD}"/>
    <dgm:cxn modelId="{B7E4C3ED-E98E-46B2-8FA1-B48C14AE3533}" type="presOf" srcId="{A2C00D24-67B9-4DBF-B99D-B88BC66F7C9B}" destId="{C592BDB9-BCDD-41F8-A447-01ABB221792C}" srcOrd="0" destOrd="0" presId="urn:microsoft.com/office/officeart/2009/3/layout/DescendingProcess"/>
    <dgm:cxn modelId="{980336F1-F65A-43B2-899F-2E0ECAB056F5}" srcId="{2B88CECF-4655-4094-9E94-1F4AB01EB58F}" destId="{A2C00D24-67B9-4DBF-B99D-B88BC66F7C9B}" srcOrd="4" destOrd="0" parTransId="{004AB771-8620-455F-948A-BB131D49BB3C}" sibTransId="{B8D171D2-3431-4B5C-A866-A697174301DE}"/>
    <dgm:cxn modelId="{D792DE45-F208-4D3F-BCBD-D16B3FE07ADB}" type="presParOf" srcId="{DE76E3BE-E32C-4198-A096-2F37B5CE4C22}" destId="{B1F61A3A-4C55-482B-8375-A8217973B9C8}" srcOrd="0" destOrd="0" presId="urn:microsoft.com/office/officeart/2009/3/layout/DescendingProcess"/>
    <dgm:cxn modelId="{E3CE1878-6E72-45A7-9692-EB6302C43E59}" type="presParOf" srcId="{DE76E3BE-E32C-4198-A096-2F37B5CE4C22}" destId="{D369FBA1-14EB-492F-91CB-7B39B072C47F}" srcOrd="1" destOrd="0" presId="urn:microsoft.com/office/officeart/2009/3/layout/DescendingProcess"/>
    <dgm:cxn modelId="{A6249B3D-7E98-45DD-9A8A-E00501F0B939}" type="presParOf" srcId="{DE76E3BE-E32C-4198-A096-2F37B5CE4C22}" destId="{8E8AC22E-74F5-4B7C-BF93-19D4AF32A4B4}" srcOrd="2" destOrd="0" presId="urn:microsoft.com/office/officeart/2009/3/layout/DescendingProcess"/>
    <dgm:cxn modelId="{AE7AB497-9F56-4EDE-AF73-63A956174BEA}" type="presParOf" srcId="{DE76E3BE-E32C-4198-A096-2F37B5CE4C22}" destId="{B1108664-BF03-43D3-AF9F-2ECC87846FFF}" srcOrd="3" destOrd="0" presId="urn:microsoft.com/office/officeart/2009/3/layout/DescendingProcess"/>
    <dgm:cxn modelId="{FDA25EEF-43F3-452F-AF46-59864A0EBD22}" type="presParOf" srcId="{B1108664-BF03-43D3-AF9F-2ECC87846FFF}" destId="{C52800AA-33E7-49CE-A83C-C0A92B880FB1}" srcOrd="0" destOrd="0" presId="urn:microsoft.com/office/officeart/2009/3/layout/DescendingProcess"/>
    <dgm:cxn modelId="{44DCD488-1C22-4DFF-ADB8-0E7E3CAF2E3B}" type="presParOf" srcId="{DE76E3BE-E32C-4198-A096-2F37B5CE4C22}" destId="{627CC08F-C32D-4FD3-B0F0-59C274BC59CD}" srcOrd="4" destOrd="0" presId="urn:microsoft.com/office/officeart/2009/3/layout/DescendingProcess"/>
    <dgm:cxn modelId="{A6A9B56D-E19B-47B6-B1B4-7E73725BAAC4}" type="presParOf" srcId="{DE76E3BE-E32C-4198-A096-2F37B5CE4C22}" destId="{69628C32-A30D-44D2-82C6-47621E2726A3}" srcOrd="5" destOrd="0" presId="urn:microsoft.com/office/officeart/2009/3/layout/DescendingProcess"/>
    <dgm:cxn modelId="{831C8E1A-5F87-47A5-9114-E9967D690548}" type="presParOf" srcId="{69628C32-A30D-44D2-82C6-47621E2726A3}" destId="{5C8CA821-EECA-466B-A41F-B275CCF49A4B}" srcOrd="0" destOrd="0" presId="urn:microsoft.com/office/officeart/2009/3/layout/DescendingProcess"/>
    <dgm:cxn modelId="{8F0CCD70-47EB-428E-85D3-6FA9833BDA9D}" type="presParOf" srcId="{DE76E3BE-E32C-4198-A096-2F37B5CE4C22}" destId="{993F1748-759D-4B82-B87F-57CC5EC611DC}" srcOrd="6" destOrd="0" presId="urn:microsoft.com/office/officeart/2009/3/layout/DescendingProcess"/>
    <dgm:cxn modelId="{39954478-A43A-4F4C-A76B-C1E695E80DA5}" type="presParOf" srcId="{DE76E3BE-E32C-4198-A096-2F37B5CE4C22}" destId="{D0EA951F-93D5-47D2-AD48-31D85C916A30}" srcOrd="7" destOrd="0" presId="urn:microsoft.com/office/officeart/2009/3/layout/DescendingProcess"/>
    <dgm:cxn modelId="{430DBE41-5771-4A9C-B9A3-2656F9844BD2}" type="presParOf" srcId="{D0EA951F-93D5-47D2-AD48-31D85C916A30}" destId="{AF302490-372E-40F2-A381-D30A0F541F8C}" srcOrd="0" destOrd="0" presId="urn:microsoft.com/office/officeart/2009/3/layout/DescendingProcess"/>
    <dgm:cxn modelId="{6E4F2EE5-364B-4130-97AC-E864AF74E65F}" type="presParOf" srcId="{DE76E3BE-E32C-4198-A096-2F37B5CE4C22}" destId="{C592BDB9-BCDD-41F8-A447-01ABB221792C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1A066BF7-810B-498E-9B71-4BE604C35145}">
      <dgm:prSet phldrT="[Texto]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r>
            <a:rPr lang="pt-BR" noProof="0" dirty="0">
              <a:solidFill>
                <a:schemeClr val="bg1"/>
              </a:solidFill>
            </a:rPr>
            <a:t>Aprofundamento</a:t>
          </a:r>
        </a:p>
      </dgm:t>
    </dgm:pt>
    <dgm:pt modelId="{551E2BC4-322B-4917-80F0-6F289DD131BD}" type="parTrans" cxnId="{87998FD1-A301-4733-9331-1795CC56534D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9252A2D7-ECD4-458F-B2BB-B6333EF341C4}">
      <dgm:prSet phldrT="[Texto]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r>
            <a:rPr lang="pt-BR" noProof="0" dirty="0">
              <a:solidFill>
                <a:schemeClr val="bg1"/>
              </a:solidFill>
            </a:rPr>
            <a:t>Prova de Conceito</a:t>
          </a:r>
        </a:p>
      </dgm:t>
    </dgm:pt>
    <dgm:pt modelId="{311917B2-9CA5-4AEA-A561-283F36BA9267}" type="parTrans" cxnId="{0A72A02A-BAE1-48AC-B158-111E2F363615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577C89B-FE67-4FD5-B67B-A9D2B5CF35FB}">
      <dgm:prSet phldrT="[Texto]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r>
            <a:rPr lang="pt-BR" noProof="0" dirty="0">
              <a:solidFill>
                <a:schemeClr val="bg1"/>
              </a:solidFill>
            </a:rPr>
            <a:t>Low Code</a:t>
          </a:r>
        </a:p>
      </dgm:t>
    </dgm:pt>
    <dgm:pt modelId="{C1215F53-183B-4576-9940-C093E9334C1D}" type="parTrans" cxnId="{1EF02D92-F5CE-4D6F-8A0D-BEE4E9168B61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7DB892B2-0E0D-420C-B451-7722D28313F7}">
      <dgm:prSet phldrT="[Texto]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r>
            <a:rPr lang="pt-BR" noProof="0" dirty="0">
              <a:solidFill>
                <a:schemeClr val="bg1"/>
              </a:solidFill>
            </a:rPr>
            <a:t>Low Cost</a:t>
          </a:r>
        </a:p>
      </dgm:t>
    </dgm:pt>
    <dgm:pt modelId="{76A5E238-62E3-48E2-B973-3966EC01419B}" type="par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 rtlCol="0"/>
        <a:lstStyle/>
        <a:p>
          <a:pPr rtl="0"/>
          <a:endParaRPr lang="pt-BR" noProof="0" dirty="0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</dgm:pt>
    <dgm:pt modelId="{E28A262D-0B93-49C0-85A8-FF57875272C2}" type="pres">
      <dgm:prSet presAssocID="{BCD89840-710B-41CC-80E1-A699FA6BF644}" presName="sibTrans" presStyleLbl="bgSibTrans2D1" presStyleIdx="0" presStyleCnt="3"/>
      <dgm:spPr/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</dgm:pt>
    <dgm:pt modelId="{92340564-8D1D-4B16-8221-86830D7817E6}" type="pres">
      <dgm:prSet presAssocID="{61B195D9-EB3C-4802-A6AB-664066A6DE01}" presName="sibTrans" presStyleLbl="bgSibTrans2D1" presStyleIdx="1" presStyleCnt="3"/>
      <dgm:spPr/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</dgm:pt>
    <dgm:pt modelId="{4970D0ED-1467-43CD-8A03-83FFD3D85C61}" type="pres">
      <dgm:prSet presAssocID="{895F126D-CBF0-4835-ACDB-7CA05B5379BC}" presName="sibTrans" presStyleLbl="bgSibTrans2D1" presStyleIdx="2" presStyleCnt="3"/>
      <dgm:spPr/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</dgm:pt>
  </dgm:ptLst>
  <dgm:cxnLst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5A9632-4EB0-4862-92FF-00CF01BE2205}" type="doc">
      <dgm:prSet loTypeId="urn:microsoft.com/office/officeart/2018/5/layout/CenteredIconLabelDescriptionList" loCatId="other" qsTypeId="urn:microsoft.com/office/officeart/2005/8/quickstyle/simple3" qsCatId="simple" csTypeId="urn:microsoft.com/office/officeart/2018/5/colors/Iconchunking_neutralbg_accent1_2" csCatId="accent1" phldr="1"/>
      <dgm:spPr/>
    </dgm:pt>
    <dgm:pt modelId="{5D3F0ED0-2EB6-453D-BE4B-4BBCD8987238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RPA</a:t>
          </a:r>
        </a:p>
      </dgm:t>
    </dgm:pt>
    <dgm:pt modelId="{D6F3F8CC-AE84-4149-B520-1874B1B79F46}" type="par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2E2BF50E-B394-4636-BF63-257039995E33}" type="sibTrans" cxnId="{DC7A4FA1-590E-402E-B3C9-432D9D9BC84E}">
      <dgm:prSet/>
      <dgm:spPr/>
      <dgm:t>
        <a:bodyPr rtlCol="0"/>
        <a:lstStyle/>
        <a:p>
          <a:pPr rtl="0"/>
          <a:endParaRPr lang="pt-BR" noProof="0" dirty="0"/>
        </a:p>
      </dgm:t>
    </dgm:pt>
    <dgm:pt modelId="{00C4C7D7-43FB-4C62-B653-0BAA02E17855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Inteligência Artificial</a:t>
          </a:r>
        </a:p>
      </dgm:t>
    </dgm:pt>
    <dgm:pt modelId="{D3913AE7-4A70-4B94-8990-85FA8AA36E6B}" type="par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26407BAA-24CA-40B6-A34E-07DAAD20ECB5}" type="sibTrans" cxnId="{6013628C-81BE-42D0-96B9-999F0382D570}">
      <dgm:prSet/>
      <dgm:spPr/>
      <dgm:t>
        <a:bodyPr rtlCol="0"/>
        <a:lstStyle/>
        <a:p>
          <a:pPr rtl="0"/>
          <a:endParaRPr lang="pt-BR" noProof="0" dirty="0"/>
        </a:p>
      </dgm:t>
    </dgm:pt>
    <dgm:pt modelId="{BE3AF4B6-F5EC-44DF-9BDC-CB79D95FB3F4}">
      <dgm:prSet phldrT="[Texto]"/>
      <dgm:spPr/>
      <dgm:t>
        <a:bodyPr rtlCol="0"/>
        <a:lstStyle/>
        <a:p>
          <a:pPr>
            <a:lnSpc>
              <a:spcPct val="100000"/>
            </a:lnSpc>
            <a:defRPr b="1"/>
          </a:pPr>
          <a:r>
            <a:rPr lang="pt-BR" noProof="0" dirty="0"/>
            <a:t>Business Rules</a:t>
          </a:r>
        </a:p>
      </dgm:t>
    </dgm:pt>
    <dgm:pt modelId="{5DC69E6B-E902-4549-ACA2-C87487FCD048}" type="par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3B148F1D-FDFC-4CDA-B894-16E41EDC0348}" type="sibTrans" cxnId="{8059B95D-5238-487F-9EF9-DC508342BA71}">
      <dgm:prSet/>
      <dgm:spPr/>
      <dgm:t>
        <a:bodyPr rtlCol="0"/>
        <a:lstStyle/>
        <a:p>
          <a:pPr rtl="0"/>
          <a:endParaRPr lang="pt-BR" noProof="0" dirty="0"/>
        </a:p>
      </dgm:t>
    </dgm:pt>
    <dgm:pt modelId="{6AF39FF8-47D9-49AA-966D-A83086DA5755}" type="pres">
      <dgm:prSet presAssocID="{D75A9632-4EB0-4862-92FF-00CF01BE2205}" presName="root" presStyleCnt="0">
        <dgm:presLayoutVars>
          <dgm:dir/>
          <dgm:resizeHandles val="exact"/>
        </dgm:presLayoutVars>
      </dgm:prSet>
      <dgm:spPr/>
    </dgm:pt>
    <dgm:pt modelId="{1A9886A8-E9CE-4B39-BCC0-EB70D289E2D9}" type="pres">
      <dgm:prSet presAssocID="{5D3F0ED0-2EB6-453D-BE4B-4BBCD8987238}" presName="compNode" presStyleCnt="0"/>
      <dgm:spPr/>
    </dgm:pt>
    <dgm:pt modelId="{B5457E74-8057-48DE-912E-464E4AAA827D}" type="pres">
      <dgm:prSet presAssocID="{5D3F0ED0-2EB6-453D-BE4B-4BBCD89872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outline"/>
        </a:ext>
      </dgm:extLst>
    </dgm:pt>
    <dgm:pt modelId="{F5BA0046-C9E0-4EA9-A727-3EEECA3262FE}" type="pres">
      <dgm:prSet presAssocID="{5D3F0ED0-2EB6-453D-BE4B-4BBCD8987238}" presName="iconSpace" presStyleCnt="0"/>
      <dgm:spPr/>
    </dgm:pt>
    <dgm:pt modelId="{60C74A3A-AE69-40BC-BA07-811BAF4B0959}" type="pres">
      <dgm:prSet presAssocID="{5D3F0ED0-2EB6-453D-BE4B-4BBCD8987238}" presName="parTx" presStyleLbl="revTx" presStyleIdx="0" presStyleCnt="6">
        <dgm:presLayoutVars>
          <dgm:chMax val="0"/>
          <dgm:chPref val="0"/>
        </dgm:presLayoutVars>
      </dgm:prSet>
      <dgm:spPr/>
    </dgm:pt>
    <dgm:pt modelId="{B16BEA77-D295-4321-A3C4-8CCBCFD6FF30}" type="pres">
      <dgm:prSet presAssocID="{5D3F0ED0-2EB6-453D-BE4B-4BBCD8987238}" presName="txSpace" presStyleCnt="0"/>
      <dgm:spPr/>
    </dgm:pt>
    <dgm:pt modelId="{A4433C94-6E4E-405C-AE9F-26764847360D}" type="pres">
      <dgm:prSet presAssocID="{5D3F0ED0-2EB6-453D-BE4B-4BBCD8987238}" presName="desTx" presStyleLbl="revTx" presStyleIdx="1" presStyleCnt="6">
        <dgm:presLayoutVars/>
      </dgm:prSet>
      <dgm:spPr/>
    </dgm:pt>
    <dgm:pt modelId="{14AD2CE7-CAEC-4600-A27C-91578B9D7744}" type="pres">
      <dgm:prSet presAssocID="{2E2BF50E-B394-4636-BF63-257039995E33}" presName="sibTrans" presStyleCnt="0"/>
      <dgm:spPr/>
    </dgm:pt>
    <dgm:pt modelId="{3F609460-4992-4CBB-B1C7-E5A6E57A6421}" type="pres">
      <dgm:prSet presAssocID="{00C4C7D7-43FB-4C62-B653-0BAA02E17855}" presName="compNode" presStyleCnt="0"/>
      <dgm:spPr/>
    </dgm:pt>
    <dgm:pt modelId="{397C89C4-F6D6-47B8-A77B-785B366EEC7E}" type="pres">
      <dgm:prSet presAssocID="{00C4C7D7-43FB-4C62-B653-0BAA02E178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0EE1BE44-7AB3-4B14-B478-7315198A20B6}" type="pres">
      <dgm:prSet presAssocID="{00C4C7D7-43FB-4C62-B653-0BAA02E17855}" presName="iconSpace" presStyleCnt="0"/>
      <dgm:spPr/>
    </dgm:pt>
    <dgm:pt modelId="{1A23E20E-5A34-4BFA-8F11-557C972039FC}" type="pres">
      <dgm:prSet presAssocID="{00C4C7D7-43FB-4C62-B653-0BAA02E17855}" presName="parTx" presStyleLbl="revTx" presStyleIdx="2" presStyleCnt="6">
        <dgm:presLayoutVars>
          <dgm:chMax val="0"/>
          <dgm:chPref val="0"/>
        </dgm:presLayoutVars>
      </dgm:prSet>
      <dgm:spPr/>
    </dgm:pt>
    <dgm:pt modelId="{A6A45D72-A9EE-4BB9-A0B3-57E84FD2ABA8}" type="pres">
      <dgm:prSet presAssocID="{00C4C7D7-43FB-4C62-B653-0BAA02E17855}" presName="txSpace" presStyleCnt="0"/>
      <dgm:spPr/>
    </dgm:pt>
    <dgm:pt modelId="{AFE843AB-8A0E-49AD-B766-A4FB1BDCD12B}" type="pres">
      <dgm:prSet presAssocID="{00C4C7D7-43FB-4C62-B653-0BAA02E17855}" presName="desTx" presStyleLbl="revTx" presStyleIdx="3" presStyleCnt="6">
        <dgm:presLayoutVars/>
      </dgm:prSet>
      <dgm:spPr/>
    </dgm:pt>
    <dgm:pt modelId="{46092687-FE99-4BF6-9093-A45C040C3771}" type="pres">
      <dgm:prSet presAssocID="{26407BAA-24CA-40B6-A34E-07DAAD20ECB5}" presName="sibTrans" presStyleCnt="0"/>
      <dgm:spPr/>
    </dgm:pt>
    <dgm:pt modelId="{47454782-8EC5-4796-84D1-C306379E4F5F}" type="pres">
      <dgm:prSet presAssocID="{BE3AF4B6-F5EC-44DF-9BDC-CB79D95FB3F4}" presName="compNode" presStyleCnt="0"/>
      <dgm:spPr/>
    </dgm:pt>
    <dgm:pt modelId="{931DD085-43D8-4282-AAE3-2630C80E65B4}" type="pres">
      <dgm:prSet presAssocID="{BE3AF4B6-F5EC-44DF-9BDC-CB79D95FB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11D894-211D-4A81-82BB-48A3DE65E4B4}" type="pres">
      <dgm:prSet presAssocID="{BE3AF4B6-F5EC-44DF-9BDC-CB79D95FB3F4}" presName="iconSpace" presStyleCnt="0"/>
      <dgm:spPr/>
    </dgm:pt>
    <dgm:pt modelId="{D49FDA3F-E96A-48EC-8DA1-56251192BFED}" type="pres">
      <dgm:prSet presAssocID="{BE3AF4B6-F5EC-44DF-9BDC-CB79D95FB3F4}" presName="parTx" presStyleLbl="revTx" presStyleIdx="4" presStyleCnt="6">
        <dgm:presLayoutVars>
          <dgm:chMax val="0"/>
          <dgm:chPref val="0"/>
        </dgm:presLayoutVars>
      </dgm:prSet>
      <dgm:spPr/>
    </dgm:pt>
    <dgm:pt modelId="{346ADC37-0161-417C-809F-2EC740475CFA}" type="pres">
      <dgm:prSet presAssocID="{BE3AF4B6-F5EC-44DF-9BDC-CB79D95FB3F4}" presName="txSpace" presStyleCnt="0"/>
      <dgm:spPr/>
    </dgm:pt>
    <dgm:pt modelId="{AD62B4A4-872C-4759-A4CF-C368039ADF17}" type="pres">
      <dgm:prSet presAssocID="{BE3AF4B6-F5EC-44DF-9BDC-CB79D95FB3F4}" presName="desTx" presStyleLbl="revTx" presStyleIdx="5" presStyleCnt="6">
        <dgm:presLayoutVars/>
      </dgm:prSet>
      <dgm:spPr/>
    </dgm:pt>
  </dgm:ptLst>
  <dgm:cxnLst>
    <dgm:cxn modelId="{3B751329-5D6B-4D53-A2B1-EEE305A5F49D}" type="presOf" srcId="{5D3F0ED0-2EB6-453D-BE4B-4BBCD8987238}" destId="{60C74A3A-AE69-40BC-BA07-811BAF4B0959}" srcOrd="0" destOrd="0" presId="urn:microsoft.com/office/officeart/2018/5/layout/CenteredIconLabelDescriptionList"/>
    <dgm:cxn modelId="{1CE0AB3E-B3AE-4D27-8E26-1A6F5EF41988}" type="presOf" srcId="{00C4C7D7-43FB-4C62-B653-0BAA02E17855}" destId="{1A23E20E-5A34-4BFA-8F11-557C972039FC}" srcOrd="0" destOrd="0" presId="urn:microsoft.com/office/officeart/2018/5/layout/CenteredIconLabelDescriptionList"/>
    <dgm:cxn modelId="{8059B95D-5238-487F-9EF9-DC508342BA71}" srcId="{D75A9632-4EB0-4862-92FF-00CF01BE2205}" destId="{BE3AF4B6-F5EC-44DF-9BDC-CB79D95FB3F4}" srcOrd="2" destOrd="0" parTransId="{5DC69E6B-E902-4549-ACA2-C87487FCD048}" sibTransId="{3B148F1D-FDFC-4CDA-B894-16E41EDC0348}"/>
    <dgm:cxn modelId="{6013628C-81BE-42D0-96B9-999F0382D570}" srcId="{D75A9632-4EB0-4862-92FF-00CF01BE2205}" destId="{00C4C7D7-43FB-4C62-B653-0BAA02E17855}" srcOrd="1" destOrd="0" parTransId="{D3913AE7-4A70-4B94-8990-85FA8AA36E6B}" sibTransId="{26407BAA-24CA-40B6-A34E-07DAAD20ECB5}"/>
    <dgm:cxn modelId="{DC7A4FA1-590E-402E-B3C9-432D9D9BC84E}" srcId="{D75A9632-4EB0-4862-92FF-00CF01BE2205}" destId="{5D3F0ED0-2EB6-453D-BE4B-4BBCD8987238}" srcOrd="0" destOrd="0" parTransId="{D6F3F8CC-AE84-4149-B520-1874B1B79F46}" sibTransId="{2E2BF50E-B394-4636-BF63-257039995E33}"/>
    <dgm:cxn modelId="{340B9FEC-21F3-4D59-8938-6F9406A0B3EE}" type="presOf" srcId="{BE3AF4B6-F5EC-44DF-9BDC-CB79D95FB3F4}" destId="{D49FDA3F-E96A-48EC-8DA1-56251192BFED}" srcOrd="0" destOrd="0" presId="urn:microsoft.com/office/officeart/2018/5/layout/CenteredIconLabelDescriptionList"/>
    <dgm:cxn modelId="{8E0A6FFA-6594-4D6B-BA84-AD7817201E33}" type="presOf" srcId="{D75A9632-4EB0-4862-92FF-00CF01BE2205}" destId="{6AF39FF8-47D9-49AA-966D-A83086DA5755}" srcOrd="0" destOrd="0" presId="urn:microsoft.com/office/officeart/2018/5/layout/CenteredIconLabelDescriptionList"/>
    <dgm:cxn modelId="{BA8E0AE4-9FF1-4BC1-9159-CD3879F07984}" type="presParOf" srcId="{6AF39FF8-47D9-49AA-966D-A83086DA5755}" destId="{1A9886A8-E9CE-4B39-BCC0-EB70D289E2D9}" srcOrd="0" destOrd="0" presId="urn:microsoft.com/office/officeart/2018/5/layout/CenteredIconLabelDescriptionList"/>
    <dgm:cxn modelId="{34512F5F-229F-4C0C-AD09-7EE26CF40FF5}" type="presParOf" srcId="{1A9886A8-E9CE-4B39-BCC0-EB70D289E2D9}" destId="{B5457E74-8057-48DE-912E-464E4AAA827D}" srcOrd="0" destOrd="0" presId="urn:microsoft.com/office/officeart/2018/5/layout/CenteredIconLabelDescriptionList"/>
    <dgm:cxn modelId="{52273ECB-9D24-4425-9A17-088934FAB97E}" type="presParOf" srcId="{1A9886A8-E9CE-4B39-BCC0-EB70D289E2D9}" destId="{F5BA0046-C9E0-4EA9-A727-3EEECA3262FE}" srcOrd="1" destOrd="0" presId="urn:microsoft.com/office/officeart/2018/5/layout/CenteredIconLabelDescriptionList"/>
    <dgm:cxn modelId="{6BBEF8FE-AF79-4643-BDEA-3DB3D1AB96DA}" type="presParOf" srcId="{1A9886A8-E9CE-4B39-BCC0-EB70D289E2D9}" destId="{60C74A3A-AE69-40BC-BA07-811BAF4B0959}" srcOrd="2" destOrd="0" presId="urn:microsoft.com/office/officeart/2018/5/layout/CenteredIconLabelDescriptionList"/>
    <dgm:cxn modelId="{9501C685-0384-4812-91D4-045B2B2FCEB0}" type="presParOf" srcId="{1A9886A8-E9CE-4B39-BCC0-EB70D289E2D9}" destId="{B16BEA77-D295-4321-A3C4-8CCBCFD6FF30}" srcOrd="3" destOrd="0" presId="urn:microsoft.com/office/officeart/2018/5/layout/CenteredIconLabelDescriptionList"/>
    <dgm:cxn modelId="{9669C4D3-0F90-4133-8BBB-47CCF9AD0C0D}" type="presParOf" srcId="{1A9886A8-E9CE-4B39-BCC0-EB70D289E2D9}" destId="{A4433C94-6E4E-405C-AE9F-26764847360D}" srcOrd="4" destOrd="0" presId="urn:microsoft.com/office/officeart/2018/5/layout/CenteredIconLabelDescriptionList"/>
    <dgm:cxn modelId="{FC31964D-58F1-4E96-BC1A-8D79A264BC6E}" type="presParOf" srcId="{6AF39FF8-47D9-49AA-966D-A83086DA5755}" destId="{14AD2CE7-CAEC-4600-A27C-91578B9D7744}" srcOrd="1" destOrd="0" presId="urn:microsoft.com/office/officeart/2018/5/layout/CenteredIconLabelDescriptionList"/>
    <dgm:cxn modelId="{2CF87F4F-AC5E-4F1D-B7F1-71F3F6BC33AA}" type="presParOf" srcId="{6AF39FF8-47D9-49AA-966D-A83086DA5755}" destId="{3F609460-4992-4CBB-B1C7-E5A6E57A6421}" srcOrd="2" destOrd="0" presId="urn:microsoft.com/office/officeart/2018/5/layout/CenteredIconLabelDescriptionList"/>
    <dgm:cxn modelId="{15FA4408-78FC-4036-8214-2AE532C4668B}" type="presParOf" srcId="{3F609460-4992-4CBB-B1C7-E5A6E57A6421}" destId="{397C89C4-F6D6-47B8-A77B-785B366EEC7E}" srcOrd="0" destOrd="0" presId="urn:microsoft.com/office/officeart/2018/5/layout/CenteredIconLabelDescriptionList"/>
    <dgm:cxn modelId="{E65D71C0-66F5-4FE4-9E18-A9A828F7049B}" type="presParOf" srcId="{3F609460-4992-4CBB-B1C7-E5A6E57A6421}" destId="{0EE1BE44-7AB3-4B14-B478-7315198A20B6}" srcOrd="1" destOrd="0" presId="urn:microsoft.com/office/officeart/2018/5/layout/CenteredIconLabelDescriptionList"/>
    <dgm:cxn modelId="{921CC930-BF61-4A85-BBF5-8C01AA9CC933}" type="presParOf" srcId="{3F609460-4992-4CBB-B1C7-E5A6E57A6421}" destId="{1A23E20E-5A34-4BFA-8F11-557C972039FC}" srcOrd="2" destOrd="0" presId="urn:microsoft.com/office/officeart/2018/5/layout/CenteredIconLabelDescriptionList"/>
    <dgm:cxn modelId="{977237C8-6A4A-48AD-B109-1B9FF14F328C}" type="presParOf" srcId="{3F609460-4992-4CBB-B1C7-E5A6E57A6421}" destId="{A6A45D72-A9EE-4BB9-A0B3-57E84FD2ABA8}" srcOrd="3" destOrd="0" presId="urn:microsoft.com/office/officeart/2018/5/layout/CenteredIconLabelDescriptionList"/>
    <dgm:cxn modelId="{50C6BC72-2BC7-4795-B8B6-07A2CDD31920}" type="presParOf" srcId="{3F609460-4992-4CBB-B1C7-E5A6E57A6421}" destId="{AFE843AB-8A0E-49AD-B766-A4FB1BDCD12B}" srcOrd="4" destOrd="0" presId="urn:microsoft.com/office/officeart/2018/5/layout/CenteredIconLabelDescriptionList"/>
    <dgm:cxn modelId="{DBFD828B-3A99-4E63-A27C-20FBF1479BDD}" type="presParOf" srcId="{6AF39FF8-47D9-49AA-966D-A83086DA5755}" destId="{46092687-FE99-4BF6-9093-A45C040C3771}" srcOrd="3" destOrd="0" presId="urn:microsoft.com/office/officeart/2018/5/layout/CenteredIconLabelDescriptionList"/>
    <dgm:cxn modelId="{801C32C0-E334-4CAA-992E-A822EA065C61}" type="presParOf" srcId="{6AF39FF8-47D9-49AA-966D-A83086DA5755}" destId="{47454782-8EC5-4796-84D1-C306379E4F5F}" srcOrd="4" destOrd="0" presId="urn:microsoft.com/office/officeart/2018/5/layout/CenteredIconLabelDescriptionList"/>
    <dgm:cxn modelId="{FBFCCEAB-39E9-470C-8251-2E6FF9675C23}" type="presParOf" srcId="{47454782-8EC5-4796-84D1-C306379E4F5F}" destId="{931DD085-43D8-4282-AAE3-2630C80E65B4}" srcOrd="0" destOrd="0" presId="urn:microsoft.com/office/officeart/2018/5/layout/CenteredIconLabelDescriptionList"/>
    <dgm:cxn modelId="{26559979-2AEE-4C6C-BBD0-6877ABE83C3E}" type="presParOf" srcId="{47454782-8EC5-4796-84D1-C306379E4F5F}" destId="{5C11D894-211D-4A81-82BB-48A3DE65E4B4}" srcOrd="1" destOrd="0" presId="urn:microsoft.com/office/officeart/2018/5/layout/CenteredIconLabelDescriptionList"/>
    <dgm:cxn modelId="{CBC1F007-7CD3-444C-8B1B-5584F3D038CD}" type="presParOf" srcId="{47454782-8EC5-4796-84D1-C306379E4F5F}" destId="{D49FDA3F-E96A-48EC-8DA1-56251192BFED}" srcOrd="2" destOrd="0" presId="urn:microsoft.com/office/officeart/2018/5/layout/CenteredIconLabelDescriptionList"/>
    <dgm:cxn modelId="{64DAC973-9D29-408B-A248-3BF14119B3C9}" type="presParOf" srcId="{47454782-8EC5-4796-84D1-C306379E4F5F}" destId="{346ADC37-0161-417C-809F-2EC740475CFA}" srcOrd="3" destOrd="0" presId="urn:microsoft.com/office/officeart/2018/5/layout/CenteredIconLabelDescriptionList"/>
    <dgm:cxn modelId="{B37B4D39-C895-4ECD-9D29-3978AA828BC1}" type="presParOf" srcId="{47454782-8EC5-4796-84D1-C306379E4F5F}" destId="{AD62B4A4-872C-4759-A4CF-C368039ADF1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61A3A-4C55-482B-8375-A8217973B9C8}">
      <dsp:nvSpPr>
        <dsp:cNvPr id="0" name=""/>
        <dsp:cNvSpPr/>
      </dsp:nvSpPr>
      <dsp:spPr>
        <a:xfrm rot="4396374">
          <a:off x="844384" y="1078272"/>
          <a:ext cx="4677714" cy="3262122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800AA-33E7-49CE-A83C-C0A92B880FB1}">
      <dsp:nvSpPr>
        <dsp:cNvPr id="0" name=""/>
        <dsp:cNvSpPr/>
      </dsp:nvSpPr>
      <dsp:spPr>
        <a:xfrm>
          <a:off x="2596671" y="1504221"/>
          <a:ext cx="118126" cy="11812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8CA821-EECA-466B-A41F-B275CCF49A4B}">
      <dsp:nvSpPr>
        <dsp:cNvPr id="0" name=""/>
        <dsp:cNvSpPr/>
      </dsp:nvSpPr>
      <dsp:spPr>
        <a:xfrm>
          <a:off x="3405515" y="2156629"/>
          <a:ext cx="118126" cy="11812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302490-372E-40F2-A381-D30A0F541F8C}">
      <dsp:nvSpPr>
        <dsp:cNvPr id="0" name=""/>
        <dsp:cNvSpPr/>
      </dsp:nvSpPr>
      <dsp:spPr>
        <a:xfrm>
          <a:off x="4011701" y="2919577"/>
          <a:ext cx="118126" cy="118126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9FBA1-14EB-492F-91CB-7B39B072C47F}">
      <dsp:nvSpPr>
        <dsp:cNvPr id="0" name=""/>
        <dsp:cNvSpPr/>
      </dsp:nvSpPr>
      <dsp:spPr>
        <a:xfrm>
          <a:off x="530804" y="0"/>
          <a:ext cx="2205397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b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/>
            <a:t>Definições Imprecisas</a:t>
          </a:r>
        </a:p>
      </dsp:txBody>
      <dsp:txXfrm>
        <a:off x="530804" y="0"/>
        <a:ext cx="2205397" cy="866986"/>
      </dsp:txXfrm>
    </dsp:sp>
    <dsp:sp modelId="{8E8AC22E-74F5-4B7C-BF93-19D4AF32A4B4}">
      <dsp:nvSpPr>
        <dsp:cNvPr id="0" name=""/>
        <dsp:cNvSpPr/>
      </dsp:nvSpPr>
      <dsp:spPr>
        <a:xfrm>
          <a:off x="3272649" y="1129792"/>
          <a:ext cx="3218688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/>
            <a:t>Implementações Falhas</a:t>
          </a:r>
        </a:p>
      </dsp:txBody>
      <dsp:txXfrm>
        <a:off x="3272649" y="1129792"/>
        <a:ext cx="3218688" cy="866986"/>
      </dsp:txXfrm>
    </dsp:sp>
    <dsp:sp modelId="{627CC08F-C32D-4FD3-B0F0-59C274BC59CD}">
      <dsp:nvSpPr>
        <dsp:cNvPr id="0" name=""/>
        <dsp:cNvSpPr/>
      </dsp:nvSpPr>
      <dsp:spPr>
        <a:xfrm>
          <a:off x="530804" y="1782199"/>
          <a:ext cx="2563029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/>
            <a:t>Surgimento de Novas Tecnologias</a:t>
          </a:r>
        </a:p>
      </dsp:txBody>
      <dsp:txXfrm>
        <a:off x="530804" y="1782199"/>
        <a:ext cx="2563029" cy="866986"/>
      </dsp:txXfrm>
    </dsp:sp>
    <dsp:sp modelId="{993F1748-759D-4B82-B87F-57CC5EC611DC}">
      <dsp:nvSpPr>
        <dsp:cNvPr id="0" name=""/>
        <dsp:cNvSpPr/>
      </dsp:nvSpPr>
      <dsp:spPr>
        <a:xfrm>
          <a:off x="4524361" y="2545147"/>
          <a:ext cx="1966976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b="1" kern="1200" dirty="0"/>
            <a:t>Estigmatização</a:t>
          </a:r>
        </a:p>
      </dsp:txBody>
      <dsp:txXfrm>
        <a:off x="4524361" y="2545147"/>
        <a:ext cx="1966976" cy="866986"/>
      </dsp:txXfrm>
    </dsp:sp>
    <dsp:sp modelId="{C592BDB9-BCDD-41F8-A447-01ABB221792C}">
      <dsp:nvSpPr>
        <dsp:cNvPr id="0" name=""/>
        <dsp:cNvSpPr/>
      </dsp:nvSpPr>
      <dsp:spPr>
        <a:xfrm>
          <a:off x="2387212" y="4551680"/>
          <a:ext cx="5191982" cy="866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700" b="1" kern="1200" dirty="0">
            <a:solidFill>
              <a:srgbClr val="FF0000"/>
            </a:solidFill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Necessidade de Esclarecimento sobre Hyperautomação</a:t>
          </a:r>
        </a:p>
      </dsp:txBody>
      <dsp:txXfrm>
        <a:off x="2387212" y="4551680"/>
        <a:ext cx="5191982" cy="866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>
              <a:solidFill>
                <a:schemeClr val="bg1"/>
              </a:solidFill>
            </a:rPr>
            <a:t>Aprofundamento</a:t>
          </a: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>
              <a:solidFill>
                <a:schemeClr val="bg1"/>
              </a:solidFill>
            </a:rPr>
            <a:t>Prova de Conceito</a:t>
          </a: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>
              <a:solidFill>
                <a:schemeClr val="bg1"/>
              </a:solidFill>
            </a:rPr>
            <a:t>Low Code</a:t>
          </a: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noProof="0" dirty="0">
              <a:solidFill>
                <a:schemeClr val="bg1"/>
              </a:solidFill>
            </a:rPr>
            <a:t>Low Cost</a:t>
          </a:r>
        </a:p>
      </dsp:txBody>
      <dsp:txXfrm>
        <a:off x="2890756" y="228355"/>
        <a:ext cx="2067785" cy="1210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57E74-8057-48DE-912E-464E4AAA827D}">
      <dsp:nvSpPr>
        <dsp:cNvPr id="0" name=""/>
        <dsp:cNvSpPr/>
      </dsp:nvSpPr>
      <dsp:spPr>
        <a:xfrm>
          <a:off x="71312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C74A3A-AE69-40BC-BA07-811BAF4B0959}">
      <dsp:nvSpPr>
        <dsp:cNvPr id="0" name=""/>
        <dsp:cNvSpPr/>
      </dsp:nvSpPr>
      <dsp:spPr>
        <a:xfrm>
          <a:off x="4267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900" kern="1200" noProof="0" dirty="0"/>
            <a:t>RPA</a:t>
          </a:r>
        </a:p>
      </dsp:txBody>
      <dsp:txXfrm>
        <a:off x="4267" y="2206268"/>
        <a:ext cx="2181093" cy="327164"/>
      </dsp:txXfrm>
    </dsp:sp>
    <dsp:sp modelId="{A4433C94-6E4E-405C-AE9F-26764847360D}">
      <dsp:nvSpPr>
        <dsp:cNvPr id="0" name=""/>
        <dsp:cNvSpPr/>
      </dsp:nvSpPr>
      <dsp:spPr>
        <a:xfrm>
          <a:off x="4267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7C89C4-F6D6-47B8-A77B-785B366EEC7E}">
      <dsp:nvSpPr>
        <dsp:cNvPr id="0" name=""/>
        <dsp:cNvSpPr/>
      </dsp:nvSpPr>
      <dsp:spPr>
        <a:xfrm>
          <a:off x="3275908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23E20E-5A34-4BFA-8F11-557C972039FC}">
      <dsp:nvSpPr>
        <dsp:cNvPr id="0" name=""/>
        <dsp:cNvSpPr/>
      </dsp:nvSpPr>
      <dsp:spPr>
        <a:xfrm>
          <a:off x="2567053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900" kern="1200" noProof="0" dirty="0"/>
            <a:t>Inteligência Artificial</a:t>
          </a:r>
        </a:p>
      </dsp:txBody>
      <dsp:txXfrm>
        <a:off x="2567053" y="2206268"/>
        <a:ext cx="2181093" cy="327164"/>
      </dsp:txXfrm>
    </dsp:sp>
    <dsp:sp modelId="{AFE843AB-8A0E-49AD-B766-A4FB1BDCD12B}">
      <dsp:nvSpPr>
        <dsp:cNvPr id="0" name=""/>
        <dsp:cNvSpPr/>
      </dsp:nvSpPr>
      <dsp:spPr>
        <a:xfrm>
          <a:off x="2567053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DD085-43D8-4282-AAE3-2630C80E65B4}">
      <dsp:nvSpPr>
        <dsp:cNvPr id="0" name=""/>
        <dsp:cNvSpPr/>
      </dsp:nvSpPr>
      <dsp:spPr>
        <a:xfrm>
          <a:off x="5838693" y="1348032"/>
          <a:ext cx="763382" cy="763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9FDA3F-E96A-48EC-8DA1-56251192BFED}">
      <dsp:nvSpPr>
        <dsp:cNvPr id="0" name=""/>
        <dsp:cNvSpPr/>
      </dsp:nvSpPr>
      <dsp:spPr>
        <a:xfrm>
          <a:off x="5129838" y="2206268"/>
          <a:ext cx="2181093" cy="327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900" kern="1200" noProof="0" dirty="0"/>
            <a:t>Business Rules</a:t>
          </a:r>
        </a:p>
      </dsp:txBody>
      <dsp:txXfrm>
        <a:off x="5129838" y="2206268"/>
        <a:ext cx="2181093" cy="327164"/>
      </dsp:txXfrm>
    </dsp:sp>
    <dsp:sp modelId="{AD62B4A4-872C-4759-A4CF-C368039ADF17}">
      <dsp:nvSpPr>
        <dsp:cNvPr id="0" name=""/>
        <dsp:cNvSpPr/>
      </dsp:nvSpPr>
      <dsp:spPr>
        <a:xfrm>
          <a:off x="5129838" y="2577549"/>
          <a:ext cx="2181093" cy="97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9D3D1FA-A0C8-41F4-A2C1-292FCEB251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A3E8E0-9BF4-47CD-803C-37D8507D94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CFC71-F865-48AC-B7E4-53DE3FAA9F36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DFE1FB7-9BFF-494C-8FB3-95A83AD449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903A1D-8056-4DB4-A5FD-CF16BFDFC1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FC551-7EAE-46A9-A420-C37F778D65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750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BBEDE-81DC-445B-AE5C-7B4620CF91B4}" type="datetimeFigureOut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D7CEB-968B-430F-857E-428F31D6B919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3041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29612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50883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0749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16492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40245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9597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4868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4466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57724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00441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19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5372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58982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75751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66678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02496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05697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2859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25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672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277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314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6653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45263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5126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65141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7CEB-968B-430F-857E-428F31D6B919}" type="slidenum">
              <a:rPr lang="pt-BR" noProof="0" smtClean="0"/>
              <a:t>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2360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7ACED7-546C-44B3-A93D-932F9F8B1725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139A99-62A0-40A2-9A39-C7330838C2D4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43DE41-E52F-4F4C-963B-73CB53C0AA32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FE9A90-C0A7-4810-858B-C8B3119204A5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C89B62-F633-4A38-BC41-A4E035EE65D3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031C76-AE54-4C9A-ABF5-98C86F478673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BB0E07-7254-4DB1-9ECE-EED6276CF7C7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49F2D8-58F6-4DFB-A665-5372F65591CD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111447-B75C-4860-9474-9773D114D3A4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C7714E-D832-4175-AD6C-0B5F1C3B9786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/>
              <a:t>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BE0943-E07E-42D4-8792-7458854669BC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040D485-A7A6-496E-A129-7C28D0997F53}" type="datetime1">
              <a:rPr lang="pt-BR" noProof="0" smtClean="0"/>
              <a:t>16/08/2023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simplegmail/" TargetMode="External"/><Relationship Id="rId5" Type="http://schemas.openxmlformats.org/officeDocument/2006/relationships/hyperlink" Target="https://developer.atlassian.com/cloud/trello/rest/api-group-actions/#api-actions-id-put" TargetMode="External"/><Relationship Id="rId4" Type="http://schemas.openxmlformats.org/officeDocument/2006/relationships/hyperlink" Target="https://www.deeplearning.ai/short-courses/chatgpt-prompt-engineering-for-developer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jpeg"/><Relationship Id="rId7" Type="http://schemas.openxmlformats.org/officeDocument/2006/relationships/hyperlink" Target="https://www.linkedin.com/in/brunohenriquenun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mailto:Bruno.nunes.1987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Planos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 rtlCol="0">
            <a:normAutofit/>
          </a:bodyPr>
          <a:lstStyle/>
          <a:p>
            <a:pPr rtl="0"/>
            <a:r>
              <a:rPr lang="pt-BR" sz="3600" dirty="0"/>
              <a:t>Hyperautomação: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 rtlCol="0">
            <a:normAutofit fontScale="92500"/>
          </a:bodyPr>
          <a:lstStyle/>
          <a:p>
            <a:pPr rtl="0"/>
            <a:r>
              <a:rPr lang="pt-BR" dirty="0"/>
              <a:t>Projeto de implementação de uma prova de conceito Low Cost/Low Code na área de CRM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3DC88-2BBA-BF63-95A1-3D47F472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Tecnologias Utilizadas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oup of blue hexagons with icons&#10;&#10;Description automatically generated">
            <a:extLst>
              <a:ext uri="{FF2B5EF4-FFF2-40B4-BE49-F238E27FC236}">
                <a16:creationId xmlns:a16="http://schemas.microsoft.com/office/drawing/2014/main" id="{847BC3E4-4DEA-AA55-8DC4-A8A92665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51" y="637633"/>
            <a:ext cx="5343155" cy="5568707"/>
          </a:xfrm>
          <a:prstGeom prst="rect">
            <a:avLst/>
          </a:prstGeom>
        </p:spPr>
      </p:pic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C840A352-907D-D890-CA21-1FD8ED951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EB7EE-1824-EC54-4FAD-BD8947F1B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1918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2835275" cy="2378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Email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0DE5EC-3681-4E03-24C8-1EB098AD9B9B}"/>
              </a:ext>
            </a:extLst>
          </p:cNvPr>
          <p:cNvGrpSpPr/>
          <p:nvPr/>
        </p:nvGrpSpPr>
        <p:grpSpPr>
          <a:xfrm>
            <a:off x="544286" y="2062415"/>
            <a:ext cx="11103429" cy="2733170"/>
            <a:chOff x="544285" y="1462574"/>
            <a:chExt cx="11103429" cy="27331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EDC596-6B10-0879-A685-685F8E3FB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285" y="1462574"/>
              <a:ext cx="11103429" cy="2058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148B7-BE35-1430-D5AE-04D0E53F7D5E}"/>
                </a:ext>
              </a:extLst>
            </p:cNvPr>
            <p:cNvSpPr txBox="1"/>
            <p:nvPr/>
          </p:nvSpPr>
          <p:spPr>
            <a:xfrm>
              <a:off x="872197" y="3826412"/>
              <a:ext cx="10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i="1" dirty="0">
                  <a:latin typeface="Arial" panose="020B0604020202020204" pitchFamily="34" charset="0"/>
                  <a:cs typeface="Arial" panose="020B0604020202020204" pitchFamily="34" charset="0"/>
                </a:rPr>
                <a:t>Fig.1 </a:t>
              </a:r>
              <a:r>
                <a:rPr lang="pt-BR" i="1" dirty="0">
                  <a:latin typeface="Arial" panose="020B0604020202020204" pitchFamily="34" charset="0"/>
                  <a:cs typeface="Arial" panose="020B0604020202020204" pitchFamily="34" charset="0"/>
                </a:rPr>
                <a:t>– Caixa do GMAIL monitorada</a:t>
              </a:r>
            </a:p>
          </p:txBody>
        </p:sp>
      </p:grpSp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D1353B99-8EB4-F300-F895-D5B3A314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82B18-330E-3339-B987-2CB253A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0303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2835275" cy="2378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Email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3E8CED-F294-1149-88CB-6F50A61BE065}"/>
              </a:ext>
            </a:extLst>
          </p:cNvPr>
          <p:cNvGrpSpPr/>
          <p:nvPr/>
        </p:nvGrpSpPr>
        <p:grpSpPr>
          <a:xfrm>
            <a:off x="534573" y="355154"/>
            <a:ext cx="10466363" cy="6147692"/>
            <a:chOff x="534573" y="355154"/>
            <a:chExt cx="10466363" cy="61476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148B7-BE35-1430-D5AE-04D0E53F7D5E}"/>
                </a:ext>
              </a:extLst>
            </p:cNvPr>
            <p:cNvSpPr txBox="1"/>
            <p:nvPr/>
          </p:nvSpPr>
          <p:spPr>
            <a:xfrm>
              <a:off x="534573" y="6133514"/>
              <a:ext cx="10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i="1" dirty="0">
                  <a:latin typeface="Arial" panose="020B0604020202020204" pitchFamily="34" charset="0"/>
                  <a:cs typeface="Arial" panose="020B0604020202020204" pitchFamily="34" charset="0"/>
                </a:rPr>
                <a:t>Fig.2 </a:t>
              </a:r>
              <a:r>
                <a:rPr lang="pt-BR" i="1" dirty="0">
                  <a:latin typeface="Arial" panose="020B0604020202020204" pitchFamily="34" charset="0"/>
                  <a:cs typeface="Arial" panose="020B0604020202020204" pitchFamily="34" charset="0"/>
                </a:rPr>
                <a:t>– RPA criado em ROBOCORP para executar as ações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DADE44-9DC0-5C48-1E4B-FC7DEA90B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637" y="355154"/>
              <a:ext cx="9476056" cy="56523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864C7A3C-CD2B-653E-5D5D-AA15A5F8D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53F1A-CE89-CCCA-A8BE-220AA406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10152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2835275" cy="2378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Email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12A142-76B0-C3EC-4B61-08629EF41B3F}"/>
              </a:ext>
            </a:extLst>
          </p:cNvPr>
          <p:cNvGrpSpPr/>
          <p:nvPr/>
        </p:nvGrpSpPr>
        <p:grpSpPr>
          <a:xfrm>
            <a:off x="211015" y="1675787"/>
            <a:ext cx="11295491" cy="3506427"/>
            <a:chOff x="211015" y="689317"/>
            <a:chExt cx="11295491" cy="35064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148B7-BE35-1430-D5AE-04D0E53F7D5E}"/>
                </a:ext>
              </a:extLst>
            </p:cNvPr>
            <p:cNvSpPr txBox="1"/>
            <p:nvPr/>
          </p:nvSpPr>
          <p:spPr>
            <a:xfrm>
              <a:off x="872197" y="3826412"/>
              <a:ext cx="10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i="1" dirty="0">
                  <a:latin typeface="Arial" panose="020B0604020202020204" pitchFamily="34" charset="0"/>
                  <a:cs typeface="Arial" panose="020B0604020202020204" pitchFamily="34" charset="0"/>
                </a:rPr>
                <a:t>Fig.3 </a:t>
              </a:r>
              <a:r>
                <a:rPr lang="pt-BR" i="1" dirty="0">
                  <a:latin typeface="Arial" panose="020B0604020202020204" pitchFamily="34" charset="0"/>
                  <a:cs typeface="Arial" panose="020B0604020202020204" pitchFamily="34" charset="0"/>
                </a:rPr>
                <a:t>– Banco de Dados em SQLite para organizar filas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5F2614-56C2-EFA8-E558-EC0EC0E7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015" y="689317"/>
              <a:ext cx="11295491" cy="28001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ADA5288B-3A31-E9F3-AEDE-12FE65626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7BDA-FA90-AF1B-462D-A3C0421C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256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2835275" cy="2378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Email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584B14-F264-EBAC-C695-DBDC25318CD7}"/>
              </a:ext>
            </a:extLst>
          </p:cNvPr>
          <p:cNvGrpSpPr/>
          <p:nvPr/>
        </p:nvGrpSpPr>
        <p:grpSpPr>
          <a:xfrm>
            <a:off x="862818" y="930199"/>
            <a:ext cx="10602391" cy="4997603"/>
            <a:chOff x="862818" y="717397"/>
            <a:chExt cx="10602391" cy="49976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148B7-BE35-1430-D5AE-04D0E53F7D5E}"/>
                </a:ext>
              </a:extLst>
            </p:cNvPr>
            <p:cNvSpPr txBox="1"/>
            <p:nvPr/>
          </p:nvSpPr>
          <p:spPr>
            <a:xfrm>
              <a:off x="862818" y="5345668"/>
              <a:ext cx="10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i="1" dirty="0">
                  <a:latin typeface="Arial" panose="020B0604020202020204" pitchFamily="34" charset="0"/>
                  <a:cs typeface="Arial" panose="020B0604020202020204" pitchFamily="34" charset="0"/>
                </a:rPr>
                <a:t>Fig.4 </a:t>
              </a:r>
              <a:r>
                <a:rPr lang="pt-BR" i="1" dirty="0">
                  <a:latin typeface="Arial" panose="020B0604020202020204" pitchFamily="34" charset="0"/>
                  <a:cs typeface="Arial" panose="020B0604020202020204" pitchFamily="34" charset="0"/>
                </a:rPr>
                <a:t>– Prompt utilizado pelo Google BARD para analisar os dados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1C8438-6E29-3826-9558-8E3D4AA90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2818" y="717397"/>
              <a:ext cx="10602391" cy="44795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 descr="A black and blue logo&#10;&#10;Description automatically generated">
            <a:extLst>
              <a:ext uri="{FF2B5EF4-FFF2-40B4-BE49-F238E27FC236}">
                <a16:creationId xmlns:a16="http://schemas.microsoft.com/office/drawing/2014/main" id="{29524982-53E5-7D01-EA1F-4E275E208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63077-4025-AB7C-89D4-5C927A49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89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2835275" cy="2378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Email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148B7-BE35-1430-D5AE-04D0E53F7D5E}"/>
              </a:ext>
            </a:extLst>
          </p:cNvPr>
          <p:cNvSpPr txBox="1"/>
          <p:nvPr/>
        </p:nvSpPr>
        <p:spPr>
          <a:xfrm>
            <a:off x="872197" y="3826412"/>
            <a:ext cx="10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Fig.5 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– Trello Board utilizado para organizar e priorizar os Tickets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A7019-AB6B-346D-8D43-8B419DDBE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143000"/>
            <a:ext cx="11338560" cy="2526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E8DCE2B0-FF28-55F1-06A9-ABBFD590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8B506-58FF-4C97-23FB-E8535999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163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2835275" cy="2378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Email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7D3898-55FA-6FDD-684A-4F8DBE8493E1}"/>
              </a:ext>
            </a:extLst>
          </p:cNvPr>
          <p:cNvGrpSpPr/>
          <p:nvPr/>
        </p:nvGrpSpPr>
        <p:grpSpPr>
          <a:xfrm>
            <a:off x="604910" y="412872"/>
            <a:ext cx="10466363" cy="6032256"/>
            <a:chOff x="604910" y="333375"/>
            <a:chExt cx="10466363" cy="60322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148B7-BE35-1430-D5AE-04D0E53F7D5E}"/>
                </a:ext>
              </a:extLst>
            </p:cNvPr>
            <p:cNvSpPr txBox="1"/>
            <p:nvPr/>
          </p:nvSpPr>
          <p:spPr>
            <a:xfrm>
              <a:off x="604910" y="5996299"/>
              <a:ext cx="10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i="1" dirty="0">
                  <a:latin typeface="Arial" panose="020B0604020202020204" pitchFamily="34" charset="0"/>
                  <a:cs typeface="Arial" panose="020B0604020202020204" pitchFamily="34" charset="0"/>
                </a:rPr>
                <a:t>Fig.6 </a:t>
              </a:r>
              <a:r>
                <a:rPr lang="pt-BR" i="1" dirty="0">
                  <a:latin typeface="Arial" panose="020B0604020202020204" pitchFamily="34" charset="0"/>
                  <a:cs typeface="Arial" panose="020B0604020202020204" pitchFamily="34" charset="0"/>
                </a:rPr>
                <a:t>– Regras de Negócio utilizadas para classificar a que Grupo do Trello o Card será aberto.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475CD-51A4-0C45-22C8-42701110D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2700" y="333375"/>
              <a:ext cx="7086600" cy="5381625"/>
            </a:xfrm>
            <a:prstGeom prst="rect">
              <a:avLst/>
            </a:prstGeom>
          </p:spPr>
        </p:pic>
      </p:grpSp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8ED9059D-9829-BAED-46B9-7C4DEF172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F578C-1FDD-B80C-C483-50BCFF88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58107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Resultados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C84CD1-4751-566B-FA20-775308CD4BC5}"/>
              </a:ext>
            </a:extLst>
          </p:cNvPr>
          <p:cNvGrpSpPr/>
          <p:nvPr/>
        </p:nvGrpSpPr>
        <p:grpSpPr>
          <a:xfrm>
            <a:off x="704151" y="1573251"/>
            <a:ext cx="7618601" cy="3595005"/>
            <a:chOff x="738332" y="757325"/>
            <a:chExt cx="7618601" cy="3595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51BABDF-EB27-0B50-B616-1B1D62A0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332" y="757325"/>
              <a:ext cx="7618601" cy="2225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5A956F-6393-A73F-86EB-A31ECE2890FF}"/>
                </a:ext>
              </a:extLst>
            </p:cNvPr>
            <p:cNvSpPr txBox="1"/>
            <p:nvPr/>
          </p:nvSpPr>
          <p:spPr>
            <a:xfrm>
              <a:off x="998489" y="3429000"/>
              <a:ext cx="70299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A Solução foi capaz de Abrir os cards no Trello, utilizando as APIs oficiais e segmentando os casos de acordo com as regras de negócio</a:t>
              </a:r>
            </a:p>
          </p:txBody>
        </p:sp>
      </p:grpSp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40DDC0EE-2BA6-762D-0AAB-4EF46FC12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BB040-2E30-AF11-EF48-E8A32A509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0445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2835275" cy="2378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Email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148B7-BE35-1430-D5AE-04D0E53F7D5E}"/>
              </a:ext>
            </a:extLst>
          </p:cNvPr>
          <p:cNvSpPr txBox="1"/>
          <p:nvPr/>
        </p:nvSpPr>
        <p:spPr>
          <a:xfrm>
            <a:off x="6710288" y="1146517"/>
            <a:ext cx="45673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Google BARD foi capaz de: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Traduzir o Email de Português para Inglês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Identificar a que empresa o Email se refere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Criar um resumo do Email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Identificar o problema principal</a:t>
            </a:r>
          </a:p>
          <a:p>
            <a:pPr marL="342900" indent="-342900">
              <a:buFont typeface="+mj-lt"/>
              <a:buAutoNum type="arabicPeriod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Sugerir uma possível solução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7EA66-DD72-9363-1E7F-3FE6A545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7" y="377825"/>
            <a:ext cx="5480173" cy="5843157"/>
          </a:xfrm>
          <a:prstGeom prst="rect">
            <a:avLst/>
          </a:prstGeom>
        </p:spPr>
      </p:pic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956E7B5E-CD7F-3EBE-74BF-62DBF5510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40FBF-DEF9-8565-FDF3-2C8AE0A7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3105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2835275" cy="2378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Email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5572AF-3FE4-962A-9B84-1F32EB75BE74}"/>
              </a:ext>
            </a:extLst>
          </p:cNvPr>
          <p:cNvGrpSpPr/>
          <p:nvPr/>
        </p:nvGrpSpPr>
        <p:grpSpPr>
          <a:xfrm>
            <a:off x="928918" y="864708"/>
            <a:ext cx="10229084" cy="5128584"/>
            <a:chOff x="928918" y="711200"/>
            <a:chExt cx="10229084" cy="51285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148B7-BE35-1430-D5AE-04D0E53F7D5E}"/>
                </a:ext>
              </a:extLst>
            </p:cNvPr>
            <p:cNvSpPr txBox="1"/>
            <p:nvPr/>
          </p:nvSpPr>
          <p:spPr>
            <a:xfrm>
              <a:off x="928918" y="4916454"/>
              <a:ext cx="101142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A Solução Notificou o cliente a respeito do recebimento do email, identificando um ID para possível follow-up e informando o tempo de resposta (tempo esse definido pelo nível de sentimento identificado no email)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EA8B8C-5193-6C59-F609-F9968575B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8918" y="711200"/>
              <a:ext cx="10229084" cy="37734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 descr="A black and blue logo&#10;&#10;Description automatically generated">
            <a:extLst>
              <a:ext uri="{FF2B5EF4-FFF2-40B4-BE49-F238E27FC236}">
                <a16:creationId xmlns:a16="http://schemas.microsoft.com/office/drawing/2014/main" id="{9246245F-B3AB-2620-C146-95D46525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5A9E-B1F0-937E-00AA-53121AE1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19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261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4B5CC49-6FAE-42FA-99B6-A3FDA8C68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295" y="1083732"/>
            <a:ext cx="5509628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é </a:t>
            </a:r>
            <a:r>
              <a:rPr lang="en-US" sz="56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Hyperautomação</a:t>
            </a:r>
            <a:r>
              <a:rPr lang="en-US" sz="5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sz="56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como</a:t>
            </a:r>
            <a:r>
              <a:rPr lang="en-US" sz="5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6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posso</a:t>
            </a:r>
            <a:r>
              <a:rPr lang="en-US" sz="5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6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aplicar</a:t>
            </a:r>
            <a:r>
              <a:rPr lang="en-US" sz="5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6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sz="5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6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minha</a:t>
            </a:r>
            <a:r>
              <a:rPr lang="en-US" sz="5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56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empresa</a:t>
            </a:r>
            <a:r>
              <a:rPr lang="en-US" sz="5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CRM?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BC9B4A-2119-4645-B4CA-7817D5FAF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8D888F-D87A-4C3C-BD82-273E4C8C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2CD81-3BB6-4ED6-A50F-DC14F37A9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A093A-EF53-F64F-8472-C9417A0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b="1" kern="120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b="1" kern="1200" noProof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black and blue logo&#10;&#10;Description automatically generated">
            <a:extLst>
              <a:ext uri="{FF2B5EF4-FFF2-40B4-BE49-F238E27FC236}">
                <a16:creationId xmlns:a16="http://schemas.microsoft.com/office/drawing/2014/main" id="{192CC44E-7632-9046-2195-BF41137C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6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2835275" cy="23780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Email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767F8-9C27-D7E4-2CE4-166612C4A3E6}"/>
              </a:ext>
            </a:extLst>
          </p:cNvPr>
          <p:cNvGrpSpPr/>
          <p:nvPr/>
        </p:nvGrpSpPr>
        <p:grpSpPr>
          <a:xfrm>
            <a:off x="317156" y="1640677"/>
            <a:ext cx="11557687" cy="3576647"/>
            <a:chOff x="317156" y="961414"/>
            <a:chExt cx="11557687" cy="35766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2148B7-BE35-1430-D5AE-04D0E53F7D5E}"/>
                </a:ext>
              </a:extLst>
            </p:cNvPr>
            <p:cNvSpPr txBox="1"/>
            <p:nvPr/>
          </p:nvSpPr>
          <p:spPr>
            <a:xfrm>
              <a:off x="1038889" y="4168729"/>
              <a:ext cx="10114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Para o Caso identificado como Sentimento Positivo, a Solução respondeu automaticamente ao Cliente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A8E069-8FA1-C4AE-6E56-20CE1900D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156" y="961414"/>
              <a:ext cx="11557687" cy="27412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666E6068-9201-92EA-5D67-5129C0C68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758D-3103-CD96-1A1D-3C3A209B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20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45287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Sustentabilidade Financeira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7A0536-FA85-6532-A1CA-4715A458224F}"/>
              </a:ext>
            </a:extLst>
          </p:cNvPr>
          <p:cNvGrpSpPr/>
          <p:nvPr/>
        </p:nvGrpSpPr>
        <p:grpSpPr>
          <a:xfrm>
            <a:off x="744810" y="244976"/>
            <a:ext cx="7802222" cy="6100675"/>
            <a:chOff x="757439" y="378662"/>
            <a:chExt cx="7802222" cy="61006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2BEC15-591F-7937-96C4-3085895F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439" y="378662"/>
              <a:ext cx="1990387" cy="61006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B1922A-0E44-B5C1-32EE-0888F817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6452" y="378662"/>
              <a:ext cx="5750580" cy="28569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5BAE3D-ABEA-A489-F442-55FFA165A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3822" y="3388839"/>
              <a:ext cx="5775839" cy="309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8620EBFB-A93A-5AA8-699C-3CB8D29C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81C597F-52A2-D029-064E-27522E69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21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2810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Conclusões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B49E5-1720-7A0C-C785-44DA07C992F3}"/>
              </a:ext>
            </a:extLst>
          </p:cNvPr>
          <p:cNvSpPr txBox="1"/>
          <p:nvPr/>
        </p:nvSpPr>
        <p:spPr>
          <a:xfrm>
            <a:off x="732791" y="757325"/>
            <a:ext cx="737971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É possível criar uma solução de Hyperautomação utilizando apenas tecnologias Low Cost e Low Code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Modelos LLM podem ser utilizados com relativa precisão em cenários de entendimento de texto, reconhecimento de sentimento, tradução e resumo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É necessário considerar os cenários de escalabilidade e segurança de privacidade antes de se implementar soluções em Hyperautomação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 Cenário específico do CRM, a solução pode corroborar para diminuição do tempo de resposta ao cliente, redução de workload, organização das informações recebidas e possível facilidade para outsourcing da área para países mais viáveis (remoção de barreiras linguísticas português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Inglês)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3" descr="A black and blue logo&#10;&#10;Description automatically generated">
            <a:extLst>
              <a:ext uri="{FF2B5EF4-FFF2-40B4-BE49-F238E27FC236}">
                <a16:creationId xmlns:a16="http://schemas.microsoft.com/office/drawing/2014/main" id="{7C27451F-1C56-3140-78BF-9807820F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33CF-9A95-C3A7-0F6A-0ACC1754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22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856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6D56025-432C-47A6-AE3E-5E57DF3E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D1A8B8-7523-49FA-B7DD-AE0B2271C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5D3D67E-ACA5-433C-88D7-D714BC22C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1B2107-35F9-4308-916D-D2D3A8B51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7447"/>
            <a:ext cx="5711483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spc="-100" dirty="0"/>
              <a:t>“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Não é a Tecnologia, é o </a:t>
            </a:r>
            <a:r>
              <a:rPr lang="pt-BR" sz="2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sz="4800" spc="-100" dirty="0"/>
              <a:t>”</a:t>
            </a:r>
          </a:p>
        </p:txBody>
      </p:sp>
      <p:pic>
        <p:nvPicPr>
          <p:cNvPr id="4" name="Picture 3" descr="A person standing on a pile of ladders&#10;&#10;Description automatically generated">
            <a:extLst>
              <a:ext uri="{FF2B5EF4-FFF2-40B4-BE49-F238E27FC236}">
                <a16:creationId xmlns:a16="http://schemas.microsoft.com/office/drawing/2014/main" id="{062D85B2-0D43-9F49-A5B3-3D83D9AF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72" y="758952"/>
            <a:ext cx="5330952" cy="533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506243-C16E-442D-992B-0FB69F7E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AB457A32-2FB7-3E6A-10E0-B3B02BE2E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FA8CB-A98C-F357-CAFD-7240D3B6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23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59762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Referências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6A043BF3-F97F-7F8C-4F7F-800D3F6F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410B30-C949-ABC1-9517-8616C00DEF64}"/>
              </a:ext>
            </a:extLst>
          </p:cNvPr>
          <p:cNvSpPr txBox="1"/>
          <p:nvPr/>
        </p:nvSpPr>
        <p:spPr>
          <a:xfrm>
            <a:off x="742122" y="781880"/>
            <a:ext cx="78049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pt-BR" b="0" i="0" dirty="0">
                <a:effectLst/>
                <a:latin typeface="Söhne"/>
              </a:rPr>
              <a:t>DeepLearning.AI. "ChatGPT Prompt Engineering for Developers." Obtido de : </a:t>
            </a:r>
            <a:r>
              <a:rPr lang="pt-BR" b="0" i="0" u="sng" dirty="0">
                <a:effectLst/>
                <a:latin typeface="Söh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https://www.deeplearning.ai/short-courses/chatgpt-prompt-engineering-for-developers/</a:t>
            </a:r>
            <a:endParaRPr lang="pt-BR" b="0" i="0" u="sng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0" i="0" u="sng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effectLst/>
                <a:latin typeface="Söhne"/>
              </a:rPr>
              <a:t>Atlassian Developer. "Trello REST API Actions." Obtido de : </a:t>
            </a:r>
            <a:r>
              <a:rPr lang="pt-BR" b="0" i="0" u="sng" dirty="0">
                <a:effectLst/>
                <a:latin typeface="Söhn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https://developer.atlassian.com/cloud/trello/rest/api-group-actions/#api-actions-id-put</a:t>
            </a:r>
            <a:endParaRPr lang="pt-BR" b="0" i="0" u="sng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0" i="0" u="sng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effectLst/>
                <a:latin typeface="Söhne"/>
              </a:rPr>
              <a:t>PyPI. "simplegmail 4.1.1." Obtido de :</a:t>
            </a:r>
            <a:r>
              <a:rPr lang="pt-BR" b="0" i="0" u="sng" dirty="0">
                <a:effectLst/>
                <a:latin typeface="Söhn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https://pypi.org/project/simplegmail/</a:t>
            </a:r>
            <a:endParaRPr lang="pt-BR" b="0" i="0" u="sng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0" i="0" u="sng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pt-BR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effectLst/>
                <a:latin typeface="Söhne"/>
              </a:rPr>
              <a:t>Bornet, Pascal; Barkin, Ian; Wirtz, Jochen. (2021). "Introduction: Understanding IA." In: INTELLIGENT AUTOMATION: Welcome to the World of HYPERAUTOMATION Learn How to Harness Artificial Intelligence to Boost Business &amp; Make Our World More Human. World Scientific Book Chapters, Chapter 1, pp. 23-52. World Scientific Publishing Co. Pte. Ltd.</a:t>
            </a:r>
          </a:p>
          <a:p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730E2-ED65-4EB1-E7E5-F85B54388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24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1881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pic>
        <p:nvPicPr>
          <p:cNvPr id="5" name="Imagem 4" descr="Trabalhando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82" y="0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3521" y="4670876"/>
            <a:ext cx="7315200" cy="511355"/>
          </a:xfr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>
              <a:spcBef>
                <a:spcPct val="0"/>
              </a:spcBef>
            </a:pPr>
            <a:r>
              <a:rPr lang="pt-BR" sz="5900" spc="-1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4"/>
              </a:rPr>
              <a:t>Bruno.nunes.1987@gmail.com</a:t>
            </a:r>
            <a:endParaRPr lang="pt-BR" sz="5900" spc="-1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white and red envelope with a red arrow&#10;&#10;Description automatically generated">
            <a:extLst>
              <a:ext uri="{FF2B5EF4-FFF2-40B4-BE49-F238E27FC236}">
                <a16:creationId xmlns:a16="http://schemas.microsoft.com/office/drawing/2014/main" id="{E8828C79-F0FD-FE50-6A46-8A0AD9B67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29" y="4670876"/>
            <a:ext cx="909076" cy="511355"/>
          </a:xfrm>
          <a:prstGeom prst="rect">
            <a:avLst/>
          </a:prstGeom>
        </p:spPr>
      </p:pic>
      <p:pic>
        <p:nvPicPr>
          <p:cNvPr id="11" name="Picture 10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6F16BDFE-1907-3D7E-574D-094F1A340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21" y="5310070"/>
            <a:ext cx="658091" cy="658091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53FC4CF6-7425-289C-C0D3-DB0F48B04F3B}"/>
              </a:ext>
            </a:extLst>
          </p:cNvPr>
          <p:cNvSpPr txBox="1">
            <a:spLocks/>
          </p:cNvSpPr>
          <p:nvPr/>
        </p:nvSpPr>
        <p:spPr>
          <a:xfrm>
            <a:off x="1283521" y="5383437"/>
            <a:ext cx="7315200" cy="5113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pt-BR" sz="5900" spc="-1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7"/>
              </a:rPr>
              <a:t>brunohenriquenunes</a:t>
            </a:r>
            <a:endParaRPr lang="pt-BR" sz="5900" spc="-1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 descr="A black and blue logo&#10;&#10;Description automatically generated">
            <a:extLst>
              <a:ext uri="{FF2B5EF4-FFF2-40B4-BE49-F238E27FC236}">
                <a16:creationId xmlns:a16="http://schemas.microsoft.com/office/drawing/2014/main" id="{A8D75780-0357-0655-FBB2-C50C61C175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AC02CFA-4A19-9337-5FCB-DB0CFF70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25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Sumário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black and blue logo&#10;&#10;Description automatically generated">
            <a:extLst>
              <a:ext uri="{FF2B5EF4-FFF2-40B4-BE49-F238E27FC236}">
                <a16:creationId xmlns:a16="http://schemas.microsoft.com/office/drawing/2014/main" id="{4E1A8964-4A37-D02D-0949-1DA213CF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75B74-36F7-616D-CCFA-E087D23F28E7}"/>
              </a:ext>
            </a:extLst>
          </p:cNvPr>
          <p:cNvSpPr txBox="1"/>
          <p:nvPr/>
        </p:nvSpPr>
        <p:spPr>
          <a:xfrm>
            <a:off x="742122" y="768096"/>
            <a:ext cx="7381461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Justificativa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que é Hyperautomação?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Componentes Principais da Hyperautomação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Situação Problema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Proposta de Solução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Sustentabilidade Financeira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A0EB9A-8AA4-4A2B-E4B0-C5DFDD56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Justificativa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080CBF-8106-AE14-CF8B-1EB38CCB9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212425"/>
              </p:ext>
            </p:extLst>
          </p:nvPr>
        </p:nvGraphicFramePr>
        <p:xfrm>
          <a:off x="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29DFB0E1-DDA7-AA07-5658-D34E94B78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70AD7-B4F7-A7F1-B450-AEA6E5A4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7852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Objetivos</a:t>
            </a:r>
          </a:p>
        </p:txBody>
      </p:sp>
      <p:pic>
        <p:nvPicPr>
          <p:cNvPr id="6" name="Imagem 5" descr="Mulher no escritório observando plantas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Espaço Reservado para Conteúdo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5437504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4D001ADB-0A72-4B46-5335-6CC7E82BD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DB663-F3FA-3608-BA13-DBDC12D3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O que é Hyperautomação?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E5BC-FBAB-8505-5CCB-EA3895A2D76E}"/>
              </a:ext>
            </a:extLst>
          </p:cNvPr>
          <p:cNvSpPr txBox="1"/>
          <p:nvPr/>
        </p:nvSpPr>
        <p:spPr>
          <a:xfrm>
            <a:off x="553247" y="757325"/>
            <a:ext cx="7536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Hyperautomação é uma abordagem orientada a negócios que visa identificar, avaliar e automatizar o maior número possível de processos, através do uso orquestrado de várias tecnologias e plataformas, incluindo inteligência artificial (IA), aprendizado de máquina (ML), arquitetura de software orientada a eventos, automação de processos robóticos (RPA) e gestão de processos de negócios (BPM).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r"/>
            <a:endParaRPr lang="en-US" b="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Gartner, 2019.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ack and blue logo&#10;&#10;Description automatically generated">
            <a:extLst>
              <a:ext uri="{FF2B5EF4-FFF2-40B4-BE49-F238E27FC236}">
                <a16:creationId xmlns:a16="http://schemas.microsoft.com/office/drawing/2014/main" id="{192CC44E-7632-9046-2195-BF41137C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A093A-EF53-F64F-8472-C9417A0C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0940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5" name="Imagem 4" descr="várias pessoas observando plantas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Componentes Principais da Hyperautomação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Espaço Reservado para Conteúdo 3" descr="Espaço reservado para o SmartArt do ícone ">
            <a:extLst>
              <a:ext uri="{FF2B5EF4-FFF2-40B4-BE49-F238E27FC236}">
                <a16:creationId xmlns:a16="http://schemas.microsoft.com/office/drawing/2014/main" id="{F5DF3745-CCEE-4BD3-9E49-A25F9124AC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498543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54430F4C-3D7C-26B3-E65E-50AEDF27BC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81561-2BB3-EC1A-7E14-E35F0F52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Situação Problema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E5BC-FBAB-8505-5CCB-EA3895A2D76E}"/>
              </a:ext>
            </a:extLst>
          </p:cNvPr>
          <p:cNvSpPr txBox="1"/>
          <p:nvPr/>
        </p:nvSpPr>
        <p:spPr>
          <a:xfrm>
            <a:off x="384049" y="942535"/>
            <a:ext cx="77892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Pequeno Setor de Customer Relationship Management (CRM)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dirty="0"/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Muitos Emails recebidos a todo momento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Dificuldade para organizar informações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Dificuldade para endereçar questões mais graves a Analistas mais experientes ou mais preparados para a situação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Custos tem aumentado continuamente, fazendo com que a companhia pense em outsourcing para outros países da área de CRM, mas a barreira linguística dificulta tal movimentação estratégica</a:t>
            </a:r>
          </a:p>
          <a:p>
            <a:endParaRPr lang="pt-BR" dirty="0"/>
          </a:p>
        </p:txBody>
      </p:sp>
      <p:pic>
        <p:nvPicPr>
          <p:cNvPr id="4" name="Picture 3" descr="A black and blue logo&#10;&#10;Description automatically generated">
            <a:extLst>
              <a:ext uri="{FF2B5EF4-FFF2-40B4-BE49-F238E27FC236}">
                <a16:creationId xmlns:a16="http://schemas.microsoft.com/office/drawing/2014/main" id="{7640C767-C2EC-810D-38BB-79248DCD5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A4399-47BA-EBC3-689B-30D0EB63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6976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Proposta de Solução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E7692B-01DA-2CF6-85E7-D79F1970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65" y="762345"/>
            <a:ext cx="6388914" cy="5618875"/>
          </a:xfrm>
          <a:prstGeom prst="rect">
            <a:avLst/>
          </a:prstGeom>
        </p:spPr>
      </p:pic>
      <p:pic>
        <p:nvPicPr>
          <p:cNvPr id="3" name="Picture 2" descr="A black and blue logo&#10;&#10;Description automatically generated">
            <a:extLst>
              <a:ext uri="{FF2B5EF4-FFF2-40B4-BE49-F238E27FC236}">
                <a16:creationId xmlns:a16="http://schemas.microsoft.com/office/drawing/2014/main" id="{73CC2BE9-94A4-D505-643B-89256CDEB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24" y="6436796"/>
            <a:ext cx="1466850" cy="2735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EA577-2F5E-F4BC-7815-38C04932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pt-BR" noProof="0" smtClean="0"/>
              <a:pPr rtl="0"/>
              <a:t>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3100854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41854-87B3-4953-A183-EF3BD285377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arquitetura</Template>
  <TotalTime>362</TotalTime>
  <Words>757</Words>
  <Application>Microsoft Office PowerPoint</Application>
  <PresentationFormat>Widescreen</PresentationFormat>
  <Paragraphs>158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Corbel</vt:lpstr>
      <vt:lpstr>Söhne</vt:lpstr>
      <vt:lpstr>Wingdings</vt:lpstr>
      <vt:lpstr>Wingdings 2</vt:lpstr>
      <vt:lpstr>Quadro</vt:lpstr>
      <vt:lpstr>Hyperautomação:</vt:lpstr>
      <vt:lpstr>O que é Hyperautomação e como posso aplicar em minha empresa de CRM?</vt:lpstr>
      <vt:lpstr>Sumário</vt:lpstr>
      <vt:lpstr>Justificativa</vt:lpstr>
      <vt:lpstr>Objetivos</vt:lpstr>
      <vt:lpstr>O que é Hyperautomação?</vt:lpstr>
      <vt:lpstr>Componentes Principais da Hyperautomação</vt:lpstr>
      <vt:lpstr>Situação Problema</vt:lpstr>
      <vt:lpstr>Proposta de Solução</vt:lpstr>
      <vt:lpstr>Tecnologias Utilizadas</vt:lpstr>
      <vt:lpstr>Email</vt:lpstr>
      <vt:lpstr>Email</vt:lpstr>
      <vt:lpstr>Email</vt:lpstr>
      <vt:lpstr>Email</vt:lpstr>
      <vt:lpstr>Email</vt:lpstr>
      <vt:lpstr>Email</vt:lpstr>
      <vt:lpstr>Resultados</vt:lpstr>
      <vt:lpstr>Email</vt:lpstr>
      <vt:lpstr>Email</vt:lpstr>
      <vt:lpstr>Email</vt:lpstr>
      <vt:lpstr>Sustentabilidade Financeira</vt:lpstr>
      <vt:lpstr>Conclusões</vt:lpstr>
      <vt:lpstr>“Não é a Tecnologia, é o Processo”</vt:lpstr>
      <vt:lpstr>Referências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Arquitetura (design Quadro)</dc:title>
  <dc:creator>Bruno Henrique Nunes</dc:creator>
  <cp:lastModifiedBy>Bruno Henrique Nunes</cp:lastModifiedBy>
  <cp:revision>18</cp:revision>
  <dcterms:created xsi:type="dcterms:W3CDTF">2023-07-26T22:01:40Z</dcterms:created>
  <dcterms:modified xsi:type="dcterms:W3CDTF">2023-08-16T16:05:47Z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